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20" y="3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3ded502b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3ded502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43ded502bf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43ded502b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43ded502b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43ded502b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3ded502b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43ded502b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43ded502b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43ded502b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3ded502bf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43ded502b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43ded502bf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43ded502b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7d5dff2e58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7d5dff2e58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7d5dff2e58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7d5dff2e58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d5dff2e58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d5dff2e58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d5dff2e58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d5dff2e58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7d5dff2e58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7d5dff2e58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d5dff2e58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7d5dff2e58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d5dff2e58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7d5dff2e5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d5dff2e58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d5dff2e5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7d5dff2e58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7d5dff2e5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6"/>
        <p:cNvGrpSpPr/>
        <p:nvPr/>
      </p:nvGrpSpPr>
      <p:grpSpPr>
        <a:xfrm>
          <a:off x="0" y="0"/>
          <a:ext cx="0" cy="0"/>
          <a:chOff x="0" y="0"/>
          <a:chExt cx="0" cy="0"/>
        </a:xfrm>
      </p:grpSpPr>
      <p:sp>
        <p:nvSpPr>
          <p:cNvPr id="57" name="Google Shape;57;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8" name="Google Shape;58;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391700"/>
            <a:ext cx="9144000" cy="3641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Clr>
                <a:srgbClr val="000000"/>
              </a:buClr>
              <a:buSzPts val="1800"/>
              <a:buChar char="●"/>
              <a:defRPr>
                <a:solidFill>
                  <a:srgbClr val="000000"/>
                </a:solidFill>
              </a:defRPr>
            </a:lvl1pPr>
            <a:lvl2pPr marL="914400" lvl="1" indent="-317500">
              <a:spcBef>
                <a:spcPts val="0"/>
              </a:spcBef>
              <a:spcAft>
                <a:spcPts val="0"/>
              </a:spcAft>
              <a:buClr>
                <a:srgbClr val="000000"/>
              </a:buClr>
              <a:buSzPts val="1400"/>
              <a:buChar char="○"/>
              <a:defRPr>
                <a:solidFill>
                  <a:srgbClr val="000000"/>
                </a:solidFill>
              </a:defRPr>
            </a:lvl2pPr>
            <a:lvl3pPr marL="1371600" lvl="2" indent="-317500">
              <a:spcBef>
                <a:spcPts val="0"/>
              </a:spcBef>
              <a:spcAft>
                <a:spcPts val="0"/>
              </a:spcAft>
              <a:buClr>
                <a:srgbClr val="000000"/>
              </a:buClr>
              <a:buSzPts val="1400"/>
              <a:buChar char="■"/>
              <a:defRPr>
                <a:solidFill>
                  <a:srgbClr val="000000"/>
                </a:solidFill>
              </a:defRPr>
            </a:lvl3pPr>
            <a:lvl4pPr marL="1828800" lvl="3" indent="-317500">
              <a:spcBef>
                <a:spcPts val="0"/>
              </a:spcBef>
              <a:spcAft>
                <a:spcPts val="0"/>
              </a:spcAft>
              <a:buClr>
                <a:srgbClr val="000000"/>
              </a:buClr>
              <a:buSzPts val="1400"/>
              <a:buChar char="●"/>
              <a:defRPr>
                <a:solidFill>
                  <a:srgbClr val="000000"/>
                </a:solidFill>
              </a:defRPr>
            </a:lvl4pPr>
            <a:lvl5pPr marL="2286000" lvl="4" indent="-317500">
              <a:spcBef>
                <a:spcPts val="0"/>
              </a:spcBef>
              <a:spcAft>
                <a:spcPts val="0"/>
              </a:spcAft>
              <a:buClr>
                <a:srgbClr val="000000"/>
              </a:buClr>
              <a:buSzPts val="1400"/>
              <a:buChar char="○"/>
              <a:defRPr>
                <a:solidFill>
                  <a:srgbClr val="000000"/>
                </a:solidFill>
              </a:defRPr>
            </a:lvl5pPr>
            <a:lvl6pPr marL="2743200" lvl="5" indent="-317500">
              <a:spcBef>
                <a:spcPts val="0"/>
              </a:spcBef>
              <a:spcAft>
                <a:spcPts val="0"/>
              </a:spcAft>
              <a:buClr>
                <a:srgbClr val="000000"/>
              </a:buClr>
              <a:buSzPts val="1400"/>
              <a:buChar char="■"/>
              <a:defRPr>
                <a:solidFill>
                  <a:srgbClr val="000000"/>
                </a:solidFill>
              </a:defRPr>
            </a:lvl6pPr>
            <a:lvl7pPr marL="3200400" lvl="6" indent="-317500">
              <a:spcBef>
                <a:spcPts val="0"/>
              </a:spcBef>
              <a:spcAft>
                <a:spcPts val="0"/>
              </a:spcAft>
              <a:buClr>
                <a:srgbClr val="000000"/>
              </a:buClr>
              <a:buSzPts val="1400"/>
              <a:buChar char="●"/>
              <a:defRPr>
                <a:solidFill>
                  <a:srgbClr val="000000"/>
                </a:solidFill>
              </a:defRPr>
            </a:lvl7pPr>
            <a:lvl8pPr marL="3657600" lvl="7" indent="-317500">
              <a:spcBef>
                <a:spcPts val="0"/>
              </a:spcBef>
              <a:spcAft>
                <a:spcPts val="0"/>
              </a:spcAft>
              <a:buClr>
                <a:srgbClr val="000000"/>
              </a:buClr>
              <a:buSzPts val="1400"/>
              <a:buChar char="○"/>
              <a:defRPr>
                <a:solidFill>
                  <a:srgbClr val="000000"/>
                </a:solidFill>
              </a:defRPr>
            </a:lvl8pPr>
            <a:lvl9pPr marL="4114800" lvl="8" indent="-317500">
              <a:spcBef>
                <a:spcPts val="0"/>
              </a:spcBef>
              <a:spcAft>
                <a:spcPts val="0"/>
              </a:spcAft>
              <a:buClr>
                <a:srgbClr val="000000"/>
              </a:buClr>
              <a:buSzPts val="1400"/>
              <a:buChar char="■"/>
              <a:defRPr>
                <a:solidFill>
                  <a:srgbClr val="000000"/>
                </a:solidFill>
              </a:defRPr>
            </a:lvl9pPr>
          </a:lstStyle>
          <a:p>
            <a:endParaRPr/>
          </a:p>
        </p:txBody>
      </p:sp>
      <p:sp>
        <p:nvSpPr>
          <p:cNvPr id="22" name="Google Shape;22;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7" name="Google Shape;27;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4" name="Google Shape;34;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0" name="Google Shape;40;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3" name="Google Shape;43;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8" name="Google Shape;48;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9" name="Google Shape;4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0" name="Google Shape;50;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1"/>
        <p:cNvGrpSpPr/>
        <p:nvPr/>
      </p:nvGrpSpPr>
      <p:grpSpPr>
        <a:xfrm>
          <a:off x="0" y="0"/>
          <a:ext cx="0" cy="0"/>
          <a:chOff x="0" y="0"/>
          <a:chExt cx="0" cy="0"/>
        </a:xfrm>
      </p:grpSpPr>
      <p:sp>
        <p:nvSpPr>
          <p:cNvPr id="52" name="Google Shape;52;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5" name="Google Shape;55;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glri.us/about"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whitehouse.gov/environmentaljustice/justice4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epa.gov/planandbudget/strategicplan" TargetMode="External"/><Relationship Id="rId5" Type="http://schemas.openxmlformats.org/officeDocument/2006/relationships/hyperlink" Target="https://www.epa.gov/aboutepa/administrator-michael-regan-message-epa-employees-commitment-environmental-justice-april" TargetMode="External"/><Relationship Id="rId4" Type="http://schemas.openxmlformats.org/officeDocument/2006/relationships/hyperlink" Target="https://www.glri.us/partn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390525" y="1176800"/>
            <a:ext cx="8222100" cy="1423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GLAB Charge Question Recommendations: Q’s 1 and 2</a:t>
            </a:r>
            <a:endParaRPr/>
          </a:p>
          <a:p>
            <a:pPr marL="0" lvl="0" indent="0" algn="l" rtl="0">
              <a:spcBef>
                <a:spcPts val="0"/>
              </a:spcBef>
              <a:spcAft>
                <a:spcPts val="0"/>
              </a:spcAft>
              <a:buNone/>
            </a:pPr>
            <a:r>
              <a:rPr lang="en" sz="2200">
                <a:solidFill>
                  <a:schemeClr val="accent6"/>
                </a:solidFill>
              </a:rPr>
              <a:t>Public Engagement  •  Diversity, Equity, Inclusion, and Justice</a:t>
            </a:r>
            <a:endParaRPr sz="2200">
              <a:solidFill>
                <a:schemeClr val="accent6"/>
              </a:solidFill>
            </a:endParaRPr>
          </a:p>
        </p:txBody>
      </p:sp>
      <p:sp>
        <p:nvSpPr>
          <p:cNvPr id="67" name="Google Shape;67;p13"/>
          <p:cNvSpPr txBox="1">
            <a:spLocks noGrp="1"/>
          </p:cNvSpPr>
          <p:nvPr>
            <p:ph type="subTitle" idx="1"/>
          </p:nvPr>
        </p:nvSpPr>
        <p:spPr>
          <a:xfrm>
            <a:off x="390525" y="3017716"/>
            <a:ext cx="8222100" cy="121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dirty="0"/>
              <a:t>Great Lakes Advisory Board workgroup members: </a:t>
            </a:r>
            <a:endParaRPr sz="1600" dirty="0"/>
          </a:p>
          <a:p>
            <a:pPr marL="0" lvl="0" indent="0" algn="l" rtl="0">
              <a:spcBef>
                <a:spcPts val="0"/>
              </a:spcBef>
              <a:spcAft>
                <a:spcPts val="0"/>
              </a:spcAft>
              <a:buNone/>
            </a:pPr>
            <a:endParaRPr sz="1600" dirty="0"/>
          </a:p>
          <a:p>
            <a:pPr marL="0" lvl="0" indent="0" algn="l" rtl="0">
              <a:spcBef>
                <a:spcPts val="0"/>
              </a:spcBef>
              <a:spcAft>
                <a:spcPts val="0"/>
              </a:spcAft>
              <a:buNone/>
            </a:pPr>
            <a:r>
              <a:rPr lang="en" sz="1600" dirty="0"/>
              <a:t>Kyle Dreyfuss-Wells, Chair</a:t>
            </a:r>
            <a:endParaRPr sz="1600" dirty="0"/>
          </a:p>
          <a:p>
            <a:pPr marL="0" lvl="0" indent="0" algn="l" rtl="0">
              <a:spcBef>
                <a:spcPts val="0"/>
              </a:spcBef>
              <a:spcAft>
                <a:spcPts val="0"/>
              </a:spcAft>
              <a:buNone/>
            </a:pPr>
            <a:r>
              <a:rPr lang="en" sz="1600" dirty="0"/>
              <a:t>Lisa Frede, Kay Nelson, Sylvia Orduño, Laura Rubin, and Jim Williams</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a:t>Charge question 2: Diversity, Equity, Inclusion, and Justice in GLRI APIV</a:t>
            </a:r>
            <a:endParaRPr sz="2600"/>
          </a:p>
          <a:p>
            <a:pPr marL="0" lvl="0" indent="0" algn="l" rtl="0">
              <a:spcBef>
                <a:spcPts val="0"/>
              </a:spcBef>
              <a:spcAft>
                <a:spcPts val="0"/>
              </a:spcAft>
              <a:buNone/>
            </a:pPr>
            <a:r>
              <a:rPr lang="en" sz="2600">
                <a:solidFill>
                  <a:schemeClr val="accent6"/>
                </a:solidFill>
              </a:rPr>
              <a:t>GLAB recommendations (1 of 3, continued)</a:t>
            </a:r>
            <a:endParaRPr sz="2600">
              <a:solidFill>
                <a:schemeClr val="accent6"/>
              </a:solidFill>
            </a:endParaRPr>
          </a:p>
        </p:txBody>
      </p:sp>
      <p:sp>
        <p:nvSpPr>
          <p:cNvPr id="121" name="Google Shape;121;p22"/>
          <p:cNvSpPr txBox="1">
            <a:spLocks noGrp="1"/>
          </p:cNvSpPr>
          <p:nvPr>
            <p:ph type="body" idx="1"/>
          </p:nvPr>
        </p:nvSpPr>
        <p:spPr>
          <a:xfrm>
            <a:off x="314875" y="1476950"/>
            <a:ext cx="8550900" cy="35091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dirty="0">
                <a:solidFill>
                  <a:srgbClr val="073763"/>
                </a:solidFill>
              </a:rPr>
              <a:t>How EJ could be best incorporated into GLRI APIV, especially given the level of detail of previous action plans. Please use GLRI APIII as a template when providing recommendations.</a:t>
            </a:r>
            <a:endParaRPr sz="1200" i="1" dirty="0">
              <a:solidFill>
                <a:srgbClr val="073763"/>
              </a:solidFill>
            </a:endParaRPr>
          </a:p>
          <a:p>
            <a:pPr marL="914400" lvl="0" indent="-304800" algn="l" rtl="0">
              <a:lnSpc>
                <a:spcPct val="115000"/>
              </a:lnSpc>
              <a:spcBef>
                <a:spcPts val="1200"/>
              </a:spcBef>
              <a:spcAft>
                <a:spcPts val="0"/>
              </a:spcAft>
              <a:buSzPts val="1200"/>
              <a:buChar char="○"/>
            </a:pPr>
            <a:r>
              <a:rPr lang="en" sz="1200" dirty="0"/>
              <a:t>Provide a GLRI response to the EPA Equity Action Plan, particularly ‘barriers to equitable outcomes, ‘planned actions to overcome the barriers, and how GLNPO and/or the RWG will ‘track its progress’ for the five priority areas.</a:t>
            </a:r>
            <a:endParaRPr sz="1200" dirty="0"/>
          </a:p>
          <a:p>
            <a:pPr marL="914400" lvl="0" indent="-304800" algn="l" rtl="0">
              <a:lnSpc>
                <a:spcPct val="115000"/>
              </a:lnSpc>
              <a:spcBef>
                <a:spcPts val="500"/>
              </a:spcBef>
              <a:spcAft>
                <a:spcPts val="0"/>
              </a:spcAft>
              <a:buSzPts val="1200"/>
              <a:buChar char="○"/>
            </a:pPr>
            <a:r>
              <a:rPr lang="en" sz="1200" dirty="0"/>
              <a:t>Ensure GLNPO and RWG staff have participated in EPA EJ training initiatives. </a:t>
            </a:r>
            <a:endParaRPr sz="1200" dirty="0"/>
          </a:p>
          <a:p>
            <a:pPr marL="914400" lvl="0" indent="-304800" algn="l" rtl="0">
              <a:lnSpc>
                <a:spcPct val="115000"/>
              </a:lnSpc>
              <a:spcBef>
                <a:spcPts val="500"/>
              </a:spcBef>
              <a:spcAft>
                <a:spcPts val="0"/>
              </a:spcAft>
              <a:buSzPts val="1200"/>
              <a:buChar char="○"/>
            </a:pPr>
            <a:r>
              <a:rPr lang="en" sz="1200" dirty="0"/>
              <a:t>Determine a baseline awareness among staff and stakeholders of economic justice alongside environmental justice goals within historically underserved communities.</a:t>
            </a:r>
            <a:endParaRPr sz="1200" dirty="0"/>
          </a:p>
          <a:p>
            <a:pPr marL="914400" lvl="0" indent="-304800" algn="l" rtl="0">
              <a:lnSpc>
                <a:spcPct val="115000"/>
              </a:lnSpc>
              <a:spcBef>
                <a:spcPts val="500"/>
              </a:spcBef>
              <a:spcAft>
                <a:spcPts val="0"/>
              </a:spcAft>
              <a:buSzPts val="1200"/>
              <a:buChar char="○"/>
            </a:pPr>
            <a:r>
              <a:rPr lang="en" sz="1200" dirty="0"/>
              <a:t>Prepare to review upcoming updates to an EPA Public Engagement document being worked on now through an internal workgroup. Consult OEJ-ECR leadership for more info.</a:t>
            </a:r>
            <a:endParaRPr sz="1200" dirty="0"/>
          </a:p>
          <a:p>
            <a:pPr marL="914400" lvl="0" indent="-304800" algn="l" rtl="0">
              <a:lnSpc>
                <a:spcPct val="115000"/>
              </a:lnSpc>
              <a:spcBef>
                <a:spcPts val="500"/>
              </a:spcBef>
              <a:spcAft>
                <a:spcPts val="0"/>
              </a:spcAft>
              <a:buSzPts val="1200"/>
              <a:buChar char="○"/>
            </a:pPr>
            <a:r>
              <a:rPr lang="en" sz="1200" dirty="0"/>
              <a:t>Outline GLRI’s Justice40 goals and objectives.</a:t>
            </a:r>
            <a:endParaRPr sz="1200" dirty="0"/>
          </a:p>
          <a:p>
            <a:pPr marL="914400" lvl="0" indent="-304800" algn="l" rtl="0">
              <a:lnSpc>
                <a:spcPct val="115000"/>
              </a:lnSpc>
              <a:spcBef>
                <a:spcPts val="500"/>
              </a:spcBef>
              <a:spcAft>
                <a:spcPts val="0"/>
              </a:spcAft>
              <a:buSzPts val="1200"/>
              <a:buChar char="○"/>
            </a:pPr>
            <a:r>
              <a:rPr lang="en" sz="1200" dirty="0"/>
              <a:t>Develop an EJ glossary specific to its relevance for GLRI programs and partners.</a:t>
            </a:r>
            <a:endParaRPr sz="1200" dirty="0"/>
          </a:p>
          <a:p>
            <a:pPr marL="914400" lvl="0" indent="-304800" algn="l" rtl="0">
              <a:lnSpc>
                <a:spcPct val="115000"/>
              </a:lnSpc>
              <a:spcBef>
                <a:spcPts val="500"/>
              </a:spcBef>
              <a:spcAft>
                <a:spcPts val="0"/>
              </a:spcAft>
              <a:buSzPts val="1200"/>
              <a:buChar char="○"/>
            </a:pPr>
            <a:r>
              <a:rPr lang="en" sz="1200" dirty="0"/>
              <a:t>Conduct public engagement as an annual goal of the GLNPO rather than just around the Action Plan updates.</a:t>
            </a: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a:t>Charge question 2: Diversity, Equity, Inclusion, and Justice in GLRI APIV</a:t>
            </a:r>
            <a:endParaRPr sz="2600"/>
          </a:p>
          <a:p>
            <a:pPr marL="0" lvl="0" indent="0" algn="l" rtl="0">
              <a:spcBef>
                <a:spcPts val="0"/>
              </a:spcBef>
              <a:spcAft>
                <a:spcPts val="0"/>
              </a:spcAft>
              <a:buNone/>
            </a:pPr>
            <a:r>
              <a:rPr lang="en" sz="2600">
                <a:solidFill>
                  <a:schemeClr val="accent6"/>
                </a:solidFill>
              </a:rPr>
              <a:t>GLAB recommendations (2 of 3)</a:t>
            </a:r>
            <a:endParaRPr sz="2600">
              <a:solidFill>
                <a:schemeClr val="accent6"/>
              </a:solidFill>
            </a:endParaRPr>
          </a:p>
        </p:txBody>
      </p:sp>
      <p:sp>
        <p:nvSpPr>
          <p:cNvPr id="127" name="Google Shape;127;p23"/>
          <p:cNvSpPr txBox="1">
            <a:spLocks noGrp="1"/>
          </p:cNvSpPr>
          <p:nvPr>
            <p:ph type="body" idx="1"/>
          </p:nvPr>
        </p:nvSpPr>
        <p:spPr>
          <a:xfrm>
            <a:off x="460950" y="1530850"/>
            <a:ext cx="8222100" cy="32265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a:solidFill>
                  <a:srgbClr val="073763"/>
                </a:solidFill>
              </a:rPr>
              <a:t>How EJ could be best incorporated into GLRI APIV, especially given the level of detail of previous action plans. Please use GLRI APIII as a template when providing recommendations.</a:t>
            </a:r>
            <a:endParaRPr sz="1200" i="1">
              <a:solidFill>
                <a:srgbClr val="073763"/>
              </a:solidFill>
            </a:endParaRPr>
          </a:p>
          <a:p>
            <a:pPr marL="457200" lvl="0" indent="-304800" algn="l" rtl="0">
              <a:lnSpc>
                <a:spcPct val="115000"/>
              </a:lnSpc>
              <a:spcBef>
                <a:spcPts val="1200"/>
              </a:spcBef>
              <a:spcAft>
                <a:spcPts val="0"/>
              </a:spcAft>
              <a:buSzPts val="1200"/>
              <a:buFont typeface="Arial"/>
              <a:buChar char="●"/>
            </a:pPr>
            <a:r>
              <a:rPr lang="en" sz="1200">
                <a:latin typeface="Arial"/>
                <a:ea typeface="Arial"/>
                <a:cs typeface="Arial"/>
                <a:sym typeface="Arial"/>
              </a:rPr>
              <a:t>In the GLAB’s review of the Healing Our Waters-Great Lakes Coalition’s (HOW-GLC) recommendations for GLRI APIV improvements based on APIII, we strongly support their overall list across the five focus areas.</a:t>
            </a:r>
            <a:endParaRPr sz="1200">
              <a:latin typeface="Arial"/>
              <a:ea typeface="Arial"/>
              <a:cs typeface="Arial"/>
              <a:sym typeface="Arial"/>
            </a:endParaRPr>
          </a:p>
          <a:p>
            <a:pPr marL="457200" lvl="0" indent="-304800" algn="l" rtl="0">
              <a:lnSpc>
                <a:spcPct val="115000"/>
              </a:lnSpc>
              <a:spcBef>
                <a:spcPts val="1000"/>
              </a:spcBef>
              <a:spcAft>
                <a:spcPts val="0"/>
              </a:spcAft>
              <a:buSzPts val="1200"/>
              <a:buFont typeface="Arial"/>
              <a:buChar char="●"/>
            </a:pPr>
            <a:r>
              <a:rPr lang="en" sz="1200">
                <a:latin typeface="Arial"/>
                <a:ea typeface="Arial"/>
                <a:cs typeface="Arial"/>
                <a:sym typeface="Arial"/>
              </a:rPr>
              <a:t>Additionally, the GLAB provides additional recommendations for stronger and specific actions to improve APIV’s outcomes, outputs, and benefits toward improving diversity, equity, inclusion, and justice objectives. They include:</a:t>
            </a:r>
            <a:endParaRPr sz="1200">
              <a:latin typeface="Arial"/>
              <a:ea typeface="Arial"/>
              <a:cs typeface="Arial"/>
              <a:sym typeface="Arial"/>
            </a:endParaRPr>
          </a:p>
          <a:p>
            <a:pPr marL="914400" lvl="1" indent="-304800" algn="l" rtl="0">
              <a:lnSpc>
                <a:spcPct val="115000"/>
              </a:lnSpc>
              <a:spcBef>
                <a:spcPts val="1000"/>
              </a:spcBef>
              <a:spcAft>
                <a:spcPts val="0"/>
              </a:spcAft>
              <a:buClr>
                <a:schemeClr val="accent6"/>
              </a:buClr>
              <a:buSzPts val="1200"/>
              <a:buFont typeface="Arial"/>
              <a:buChar char="○"/>
            </a:pPr>
            <a:r>
              <a:rPr lang="en" sz="1200" b="1">
                <a:solidFill>
                  <a:schemeClr val="accent6"/>
                </a:solidFill>
                <a:latin typeface="Arial"/>
                <a:ea typeface="Arial"/>
                <a:cs typeface="Arial"/>
                <a:sym typeface="Arial"/>
              </a:rPr>
              <a:t>Focus Area 1: Toxic Substances and Areas of Concern</a:t>
            </a:r>
            <a:endParaRPr sz="1200" b="1">
              <a:solidFill>
                <a:schemeClr val="accent6"/>
              </a:solidFill>
              <a:latin typeface="Arial"/>
              <a:ea typeface="Arial"/>
              <a:cs typeface="Arial"/>
              <a:sym typeface="Arial"/>
            </a:endParaRPr>
          </a:p>
          <a:p>
            <a:pPr marL="1371600" lvl="2" indent="-304800" algn="l" rtl="0">
              <a:lnSpc>
                <a:spcPct val="115000"/>
              </a:lnSpc>
              <a:spcBef>
                <a:spcPts val="1000"/>
              </a:spcBef>
              <a:spcAft>
                <a:spcPts val="0"/>
              </a:spcAft>
              <a:buSzPts val="1200"/>
              <a:buFont typeface="Arial"/>
              <a:buChar char="■"/>
            </a:pPr>
            <a:r>
              <a:rPr lang="en" sz="1200">
                <a:latin typeface="Arial"/>
                <a:ea typeface="Arial"/>
                <a:cs typeface="Arial"/>
                <a:sym typeface="Arial"/>
              </a:rPr>
              <a:t>Providing guidance to states for the development of diverse public advisory councils (PAC).</a:t>
            </a:r>
            <a:endParaRPr sz="1200">
              <a:latin typeface="Arial"/>
              <a:ea typeface="Arial"/>
              <a:cs typeface="Arial"/>
              <a:sym typeface="Arial"/>
            </a:endParaRPr>
          </a:p>
          <a:p>
            <a:pPr marL="1371600" lvl="2" indent="-304800" algn="l" rtl="0">
              <a:lnSpc>
                <a:spcPct val="115000"/>
              </a:lnSpc>
              <a:spcBef>
                <a:spcPts val="1000"/>
              </a:spcBef>
              <a:spcAft>
                <a:spcPts val="0"/>
              </a:spcAft>
              <a:buSzPts val="1200"/>
              <a:buFont typeface="Arial"/>
              <a:buChar char="■"/>
            </a:pPr>
            <a:r>
              <a:rPr lang="en" sz="1200">
                <a:latin typeface="Arial"/>
                <a:ea typeface="Arial"/>
                <a:cs typeface="Arial"/>
                <a:sym typeface="Arial"/>
              </a:rPr>
              <a:t>Developing opportunities for impacted community members’ remediation and beneficial use projects, particularly in equitable terms when alongside other stakeholder priorities.</a:t>
            </a:r>
            <a:endParaRPr sz="12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a:t>Charge question 2: Diversity, Equity, Inclusion, and Justice in GLRI APIV</a:t>
            </a:r>
            <a:endParaRPr sz="2600"/>
          </a:p>
          <a:p>
            <a:pPr marL="0" lvl="0" indent="0" algn="l" rtl="0">
              <a:spcBef>
                <a:spcPts val="0"/>
              </a:spcBef>
              <a:spcAft>
                <a:spcPts val="0"/>
              </a:spcAft>
              <a:buNone/>
            </a:pPr>
            <a:r>
              <a:rPr lang="en" sz="2600">
                <a:solidFill>
                  <a:schemeClr val="accent6"/>
                </a:solidFill>
              </a:rPr>
              <a:t>GLAB recommendations (2 of 3, continued)</a:t>
            </a:r>
            <a:endParaRPr sz="2600">
              <a:solidFill>
                <a:schemeClr val="accent6"/>
              </a:solidFill>
            </a:endParaRPr>
          </a:p>
        </p:txBody>
      </p:sp>
      <p:sp>
        <p:nvSpPr>
          <p:cNvPr id="133" name="Google Shape;133;p24"/>
          <p:cNvSpPr txBox="1">
            <a:spLocks noGrp="1"/>
          </p:cNvSpPr>
          <p:nvPr>
            <p:ph type="body" idx="1"/>
          </p:nvPr>
        </p:nvSpPr>
        <p:spPr>
          <a:xfrm>
            <a:off x="460950" y="1530850"/>
            <a:ext cx="8222100" cy="33366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a:solidFill>
                  <a:srgbClr val="073763"/>
                </a:solidFill>
              </a:rPr>
              <a:t>How EJ could be best incorporated into GLRI APIV, especially given the level of detail of previous action plans. Please use GLRI APIII as a template when providing recommendations.</a:t>
            </a:r>
            <a:endParaRPr sz="1200" i="1">
              <a:solidFill>
                <a:srgbClr val="073763"/>
              </a:solidFill>
            </a:endParaRPr>
          </a:p>
          <a:p>
            <a:pPr marL="914400" lvl="1" indent="-304800" algn="l" rtl="0">
              <a:lnSpc>
                <a:spcPct val="115000"/>
              </a:lnSpc>
              <a:spcBef>
                <a:spcPts val="1200"/>
              </a:spcBef>
              <a:spcAft>
                <a:spcPts val="0"/>
              </a:spcAft>
              <a:buClr>
                <a:schemeClr val="accent6"/>
              </a:buClr>
              <a:buSzPts val="1200"/>
              <a:buFont typeface="Arial"/>
              <a:buChar char="○"/>
            </a:pPr>
            <a:r>
              <a:rPr lang="en" sz="1200" b="1">
                <a:solidFill>
                  <a:schemeClr val="accent6"/>
                </a:solidFill>
                <a:latin typeface="Arial"/>
                <a:ea typeface="Arial"/>
                <a:cs typeface="Arial"/>
                <a:sym typeface="Arial"/>
              </a:rPr>
              <a:t>Focus Area 2: Invasive Species</a:t>
            </a:r>
            <a:endParaRPr sz="1200" b="1">
              <a:solidFill>
                <a:schemeClr val="accent6"/>
              </a:solidFill>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a:latin typeface="Arial"/>
                <a:ea typeface="Arial"/>
                <a:cs typeface="Arial"/>
                <a:sym typeface="Arial"/>
              </a:rPr>
              <a:t>Developing and enhancing measures to conduct outreach in disproportionately impacted communities.</a:t>
            </a:r>
            <a:endParaRPr sz="120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a:latin typeface="Arial"/>
                <a:ea typeface="Arial"/>
                <a:cs typeface="Arial"/>
                <a:sym typeface="Arial"/>
              </a:rPr>
              <a:t>Integrating Traditional Ecological Knowledge (TEK) measures in technology and methodologies to refine techniques based on tribal and indigenous practices and history.</a:t>
            </a:r>
            <a:endParaRPr sz="1200">
              <a:latin typeface="Arial"/>
              <a:ea typeface="Arial"/>
              <a:cs typeface="Arial"/>
              <a:sym typeface="Arial"/>
            </a:endParaRPr>
          </a:p>
          <a:p>
            <a:pPr marL="914400" lvl="1" indent="-304800" algn="l" rtl="0">
              <a:lnSpc>
                <a:spcPct val="115000"/>
              </a:lnSpc>
              <a:spcBef>
                <a:spcPts val="1000"/>
              </a:spcBef>
              <a:spcAft>
                <a:spcPts val="0"/>
              </a:spcAft>
              <a:buClr>
                <a:schemeClr val="accent6"/>
              </a:buClr>
              <a:buSzPts val="1200"/>
              <a:buFont typeface="Arial"/>
              <a:buChar char="○"/>
            </a:pPr>
            <a:r>
              <a:rPr lang="en" sz="1200" b="1">
                <a:solidFill>
                  <a:schemeClr val="accent6"/>
                </a:solidFill>
                <a:latin typeface="Arial"/>
                <a:ea typeface="Arial"/>
                <a:cs typeface="Arial"/>
                <a:sym typeface="Arial"/>
              </a:rPr>
              <a:t>Focus Area 3: Nearshore Health and Resilience</a:t>
            </a:r>
            <a:endParaRPr sz="1200" b="1">
              <a:solidFill>
                <a:schemeClr val="accent6"/>
              </a:solidFill>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a:latin typeface="Arial"/>
                <a:ea typeface="Arial"/>
                <a:cs typeface="Arial"/>
                <a:sym typeface="Arial"/>
              </a:rPr>
              <a:t>Establishing collaboratives to connect upstream and downstream communities particularly among residents in vulnerable areas.</a:t>
            </a:r>
            <a:endParaRPr sz="120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a:latin typeface="Arial"/>
                <a:ea typeface="Arial"/>
                <a:cs typeface="Arial"/>
                <a:sym typeface="Arial"/>
              </a:rPr>
              <a:t>Working with existing programs and identify new opportunities for watershed-based water quality measures in EJ communities.</a:t>
            </a:r>
            <a:endParaRPr sz="120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a:latin typeface="Arial"/>
                <a:ea typeface="Arial"/>
                <a:cs typeface="Arial"/>
                <a:sym typeface="Arial"/>
              </a:rPr>
              <a:t>Supporting innovative approaches and projects to meet water quality measures of progress among non-traditional partners.</a:t>
            </a:r>
            <a:endParaRPr sz="12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dirty="0"/>
              <a:t>Charge question 2: Diversity, Equity, Inclusion, and Justice in GLRI APIV</a:t>
            </a:r>
            <a:endParaRPr sz="2600" dirty="0"/>
          </a:p>
          <a:p>
            <a:pPr marL="0" lvl="0" indent="0" algn="l" rtl="0">
              <a:spcBef>
                <a:spcPts val="0"/>
              </a:spcBef>
              <a:spcAft>
                <a:spcPts val="0"/>
              </a:spcAft>
              <a:buNone/>
            </a:pPr>
            <a:r>
              <a:rPr lang="en" sz="2600" dirty="0">
                <a:solidFill>
                  <a:schemeClr val="accent6"/>
                </a:solidFill>
              </a:rPr>
              <a:t>GLAB recommendations (2 of 3, cont. )</a:t>
            </a:r>
            <a:endParaRPr sz="2600" dirty="0">
              <a:solidFill>
                <a:schemeClr val="accent6"/>
              </a:solidFill>
            </a:endParaRPr>
          </a:p>
        </p:txBody>
      </p:sp>
      <p:sp>
        <p:nvSpPr>
          <p:cNvPr id="139" name="Google Shape;139;p25"/>
          <p:cNvSpPr txBox="1">
            <a:spLocks noGrp="1"/>
          </p:cNvSpPr>
          <p:nvPr>
            <p:ph type="body" idx="1"/>
          </p:nvPr>
        </p:nvSpPr>
        <p:spPr>
          <a:xfrm>
            <a:off x="460950" y="1530850"/>
            <a:ext cx="8222100" cy="33366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dirty="0">
                <a:solidFill>
                  <a:srgbClr val="073763"/>
                </a:solidFill>
              </a:rPr>
              <a:t>How EJ could be best incorporated into GLRI APIV, especially given the level of detail of previous action plans. Please use GLRI APIII as a template when providing recommendations.</a:t>
            </a:r>
            <a:endParaRPr sz="1200" i="1" dirty="0">
              <a:solidFill>
                <a:srgbClr val="073763"/>
              </a:solidFill>
            </a:endParaRPr>
          </a:p>
          <a:p>
            <a:pPr marL="914400" lvl="1" indent="-304800" algn="l" rtl="0">
              <a:lnSpc>
                <a:spcPct val="115000"/>
              </a:lnSpc>
              <a:spcBef>
                <a:spcPts val="1200"/>
              </a:spcBef>
              <a:spcAft>
                <a:spcPts val="0"/>
              </a:spcAft>
              <a:buClr>
                <a:schemeClr val="accent6"/>
              </a:buClr>
              <a:buSzPts val="1200"/>
              <a:buFont typeface="Arial"/>
              <a:buChar char="○"/>
            </a:pPr>
            <a:r>
              <a:rPr lang="en" sz="1200" b="1" dirty="0">
                <a:solidFill>
                  <a:schemeClr val="accent6"/>
                </a:solidFill>
                <a:latin typeface="Arial"/>
                <a:ea typeface="Arial"/>
                <a:cs typeface="Arial"/>
                <a:sym typeface="Arial"/>
              </a:rPr>
              <a:t>Focus Area 4: Habitat Restoration and Native Species</a:t>
            </a:r>
            <a:endParaRPr sz="1200" b="1" dirty="0">
              <a:solidFill>
                <a:schemeClr val="accent6"/>
              </a:solidFill>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Identifying climate warming protections in national forest and state and municipal lands for riparian canopy restoration to offset warming waterways and cold water fisheries, with deliberate consideration of EJ communities.</a:t>
            </a:r>
            <a:endParaRPr sz="1200" dirty="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Improving habitat resilience goals and objectives for tributary waterways for habitat and species diversity that includes disadvantaged community health and well-being.</a:t>
            </a:r>
            <a:endParaRPr sz="1200" dirty="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Working with EJ communities and community researchers to identify areas in lakes for interdisciplinary research and adaptive management to improve offshore native fishing populations and safe fishing consumption.</a:t>
            </a:r>
            <a:endParaRPr sz="1200" dirty="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Partnering with groups in historically underserved communities to educate and develop quantifiable targets for offshore phosphorous concentrations that support and sustain healthy plankton and fish populations and growth.</a:t>
            </a:r>
            <a:endParaRPr sz="1200" dirty="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dirty="0"/>
              <a:t>Charge question 2: Diversity, Equity, Inclusion, and Justice in GLRI APIV</a:t>
            </a:r>
            <a:endParaRPr sz="2600" dirty="0"/>
          </a:p>
          <a:p>
            <a:pPr marL="0" lvl="0" indent="0" algn="l" rtl="0">
              <a:spcBef>
                <a:spcPts val="0"/>
              </a:spcBef>
              <a:spcAft>
                <a:spcPts val="0"/>
              </a:spcAft>
              <a:buNone/>
            </a:pPr>
            <a:r>
              <a:rPr lang="en" sz="2600" dirty="0">
                <a:solidFill>
                  <a:schemeClr val="accent6"/>
                </a:solidFill>
              </a:rPr>
              <a:t>GLAB recommendations (2 of 3, cont.)</a:t>
            </a:r>
            <a:endParaRPr sz="2600" dirty="0">
              <a:solidFill>
                <a:schemeClr val="accent6"/>
              </a:solidFill>
            </a:endParaRPr>
          </a:p>
        </p:txBody>
      </p:sp>
      <p:sp>
        <p:nvSpPr>
          <p:cNvPr id="145" name="Google Shape;145;p26"/>
          <p:cNvSpPr txBox="1">
            <a:spLocks noGrp="1"/>
          </p:cNvSpPr>
          <p:nvPr>
            <p:ph type="body" idx="1"/>
          </p:nvPr>
        </p:nvSpPr>
        <p:spPr>
          <a:xfrm>
            <a:off x="460950" y="1530850"/>
            <a:ext cx="8222100" cy="33366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dirty="0">
                <a:solidFill>
                  <a:srgbClr val="073763"/>
                </a:solidFill>
              </a:rPr>
              <a:t>How EJ could be best incorporated into GLRI APIV, especially given the level of detail of previous action plans. Please use GLRI APIII as a template when providing recommendations.</a:t>
            </a:r>
            <a:endParaRPr sz="1200" i="1" dirty="0">
              <a:solidFill>
                <a:srgbClr val="073763"/>
              </a:solidFill>
            </a:endParaRPr>
          </a:p>
          <a:p>
            <a:pPr marL="914400" lvl="1" indent="-304800" algn="l" rtl="0">
              <a:lnSpc>
                <a:spcPct val="115000"/>
              </a:lnSpc>
              <a:spcBef>
                <a:spcPts val="1200"/>
              </a:spcBef>
              <a:spcAft>
                <a:spcPts val="0"/>
              </a:spcAft>
              <a:buClr>
                <a:schemeClr val="accent6"/>
              </a:buClr>
              <a:buSzPts val="1200"/>
              <a:buFont typeface="Arial"/>
              <a:buChar char="○"/>
            </a:pPr>
            <a:r>
              <a:rPr lang="en" sz="1200" b="1" dirty="0">
                <a:solidFill>
                  <a:schemeClr val="accent6"/>
                </a:solidFill>
                <a:latin typeface="Arial"/>
                <a:ea typeface="Arial"/>
                <a:cs typeface="Arial"/>
                <a:sym typeface="Arial"/>
              </a:rPr>
              <a:t>Focus Area 5: Foundations for Future Restorations Actions</a:t>
            </a:r>
            <a:endParaRPr sz="1200" b="1" dirty="0">
              <a:solidFill>
                <a:schemeClr val="accent6"/>
              </a:solidFill>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Incorporating TEK, and the Justice40 Climate and Economic Justice Screening Tool (CJEST) into the GLRI adaptive management process for decision-making in disadvantaged communities.</a:t>
            </a:r>
            <a:endParaRPr sz="1200" dirty="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Supporting capacity building for outcomes related to public and environmental health protection in historically underserved communities to promote and expand sustainable economic development, workforce development, sustainable land use, infrastructure investment, and resilience planning but all with adequate public engagement among impacted communities and directly affected disadvantaged residents.</a:t>
            </a:r>
            <a:endParaRPr sz="1200" dirty="0">
              <a:latin typeface="Arial"/>
              <a:ea typeface="Arial"/>
              <a:cs typeface="Arial"/>
              <a:sym typeface="Arial"/>
            </a:endParaRPr>
          </a:p>
          <a:p>
            <a:pPr marL="1371600" lvl="2" indent="-304800" algn="l" rtl="0">
              <a:lnSpc>
                <a:spcPct val="115000"/>
              </a:lnSpc>
              <a:spcBef>
                <a:spcPts val="0"/>
              </a:spcBef>
              <a:spcAft>
                <a:spcPts val="0"/>
              </a:spcAft>
              <a:buSzPts val="1200"/>
              <a:buFont typeface="Arial"/>
              <a:buChar char="■"/>
            </a:pPr>
            <a:r>
              <a:rPr lang="en" sz="1200" dirty="0">
                <a:latin typeface="Arial"/>
                <a:ea typeface="Arial"/>
                <a:cs typeface="Arial"/>
                <a:sym typeface="Arial"/>
              </a:rPr>
              <a:t>Expanding the Great Lakes EJ Grants Program to allow for seed funding for EJ communities and groups to learn about the GLRI, engage disadvantaged communities, and draft initial proposals to address Great Lakes environmental conditions and climate-related problems.</a:t>
            </a:r>
            <a:endParaRPr sz="1200" dirty="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dirty="0"/>
              <a:t>Charge question 2: Diversity, Equity, Inclusion, and Justice in GLRI APIV</a:t>
            </a:r>
            <a:endParaRPr sz="2600" dirty="0"/>
          </a:p>
          <a:p>
            <a:pPr marL="0" lvl="0" indent="0" algn="l" rtl="0">
              <a:spcBef>
                <a:spcPts val="0"/>
              </a:spcBef>
              <a:spcAft>
                <a:spcPts val="0"/>
              </a:spcAft>
              <a:buNone/>
            </a:pPr>
            <a:r>
              <a:rPr lang="en" sz="2600" dirty="0">
                <a:solidFill>
                  <a:schemeClr val="accent6"/>
                </a:solidFill>
              </a:rPr>
              <a:t>GLAB recommendations (3 of 3)</a:t>
            </a:r>
            <a:endParaRPr sz="2600" dirty="0">
              <a:solidFill>
                <a:schemeClr val="accent6"/>
              </a:solidFill>
            </a:endParaRPr>
          </a:p>
        </p:txBody>
      </p:sp>
      <p:sp>
        <p:nvSpPr>
          <p:cNvPr id="151" name="Google Shape;151;p27"/>
          <p:cNvSpPr txBox="1">
            <a:spLocks noGrp="1"/>
          </p:cNvSpPr>
          <p:nvPr>
            <p:ph type="body" idx="1"/>
          </p:nvPr>
        </p:nvSpPr>
        <p:spPr>
          <a:xfrm>
            <a:off x="471900" y="1531575"/>
            <a:ext cx="8222100" cy="32820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300" b="1"/>
              <a:t>Or should additional commitments and measures of progress be considered?</a:t>
            </a:r>
            <a:endParaRPr sz="1300" b="1"/>
          </a:p>
          <a:p>
            <a:pPr marL="457200" lvl="0" indent="-304800" algn="l" rtl="0">
              <a:lnSpc>
                <a:spcPct val="95000"/>
              </a:lnSpc>
              <a:spcBef>
                <a:spcPts val="1200"/>
              </a:spcBef>
              <a:spcAft>
                <a:spcPts val="0"/>
              </a:spcAft>
              <a:buSzPts val="1200"/>
              <a:buChar char="●"/>
            </a:pPr>
            <a:r>
              <a:rPr lang="en" sz="1200"/>
              <a:t>Yes. The GLAB recommends these additional improvements:</a:t>
            </a:r>
            <a:endParaRPr sz="1200"/>
          </a:p>
          <a:p>
            <a:pPr marL="914400" lvl="1" indent="-304800" algn="l" rtl="0">
              <a:lnSpc>
                <a:spcPct val="115000"/>
              </a:lnSpc>
              <a:spcBef>
                <a:spcPts val="1200"/>
              </a:spcBef>
              <a:spcAft>
                <a:spcPts val="0"/>
              </a:spcAft>
              <a:buSzPts val="1200"/>
              <a:buChar char="○"/>
            </a:pPr>
            <a:r>
              <a:rPr lang="en" sz="1200"/>
              <a:t>Create a human-centered health goal to the list of </a:t>
            </a:r>
            <a:r>
              <a:rPr lang="en" sz="1200" u="sng">
                <a:hlinkClick r:id="rId3"/>
              </a:rPr>
              <a:t>GLRI goals</a:t>
            </a:r>
            <a:r>
              <a:rPr lang="en" sz="1200"/>
              <a:t> that:</a:t>
            </a:r>
            <a:endParaRPr sz="1200"/>
          </a:p>
          <a:p>
            <a:pPr marL="1371600" lvl="2" indent="-304800" algn="l" rtl="0">
              <a:lnSpc>
                <a:spcPct val="115000"/>
              </a:lnSpc>
              <a:spcBef>
                <a:spcPts val="0"/>
              </a:spcBef>
              <a:spcAft>
                <a:spcPts val="0"/>
              </a:spcAft>
              <a:buSzPts val="1200"/>
              <a:buChar char="■"/>
            </a:pPr>
            <a:r>
              <a:rPr lang="en" sz="1200"/>
              <a:t>Address the disproportionate environmental health impacts of Great Lakes contamination and pollution on communities and residents living in AOCs and tribal communities, particularly, and </a:t>
            </a:r>
            <a:endParaRPr sz="1200"/>
          </a:p>
          <a:p>
            <a:pPr marL="1371600" lvl="2" indent="-304800" algn="l" rtl="0">
              <a:lnSpc>
                <a:spcPct val="115000"/>
              </a:lnSpc>
              <a:spcBef>
                <a:spcPts val="0"/>
              </a:spcBef>
              <a:spcAft>
                <a:spcPts val="0"/>
              </a:spcAft>
              <a:buSzPts val="1200"/>
              <a:buChar char="■"/>
            </a:pPr>
            <a:r>
              <a:rPr lang="en" sz="1200"/>
              <a:t>Recognize clean up, restoration, and resiliency needs among historically underserved areas and people within GLRI programs and projects, especially where they have been lacking in priority setting and resources.</a:t>
            </a:r>
            <a:endParaRPr sz="1200"/>
          </a:p>
          <a:p>
            <a:pPr marL="914400" lvl="1" indent="-304800" algn="l" rtl="0">
              <a:lnSpc>
                <a:spcPct val="95000"/>
              </a:lnSpc>
              <a:spcBef>
                <a:spcPts val="0"/>
              </a:spcBef>
              <a:spcAft>
                <a:spcPts val="0"/>
              </a:spcAft>
              <a:buSzPts val="1200"/>
              <a:buChar char="○"/>
            </a:pPr>
            <a:r>
              <a:rPr lang="en" sz="1200"/>
              <a:t>Improve GLRI website accessibility:</a:t>
            </a:r>
            <a:endParaRPr sz="1200"/>
          </a:p>
          <a:p>
            <a:pPr marL="1371600" lvl="2" indent="-304800" algn="l" rtl="0">
              <a:lnSpc>
                <a:spcPct val="115000"/>
              </a:lnSpc>
              <a:spcBef>
                <a:spcPts val="0"/>
              </a:spcBef>
              <a:spcAft>
                <a:spcPts val="0"/>
              </a:spcAft>
              <a:buSzPts val="1200"/>
              <a:buChar char="■"/>
            </a:pPr>
            <a:r>
              <a:rPr lang="en" sz="1200"/>
              <a:t>Boost keyword search capability and add a glossary of terminology.</a:t>
            </a:r>
            <a:endParaRPr sz="1200"/>
          </a:p>
          <a:p>
            <a:pPr marL="1371600" lvl="2" indent="-304800" algn="l" rtl="0">
              <a:lnSpc>
                <a:spcPct val="115000"/>
              </a:lnSpc>
              <a:spcBef>
                <a:spcPts val="0"/>
              </a:spcBef>
              <a:spcAft>
                <a:spcPts val="0"/>
              </a:spcAft>
              <a:buSzPts val="1200"/>
              <a:buChar char="■"/>
            </a:pPr>
            <a:r>
              <a:rPr lang="en" sz="1200"/>
              <a:t>Incorporate an add-on or other tool to allow for multi-lingual translations of the website’s content.</a:t>
            </a:r>
            <a:endParaRPr sz="1200"/>
          </a:p>
          <a:p>
            <a:pPr marL="1371600" lvl="2" indent="-304800" algn="l" rtl="0">
              <a:lnSpc>
                <a:spcPct val="115000"/>
              </a:lnSpc>
              <a:spcBef>
                <a:spcPts val="0"/>
              </a:spcBef>
              <a:spcAft>
                <a:spcPts val="0"/>
              </a:spcAft>
              <a:buSzPts val="1200"/>
              <a:buChar char="■"/>
            </a:pPr>
            <a:r>
              <a:rPr lang="en" sz="1200"/>
              <a:t>Provide easy to read summaries of the GLRI reports to Congress that describe program and project benefits and improvements, particularly within and among disproportionately impacted and historically underserved communities.</a:t>
            </a:r>
            <a:endParaRPr sz="1200"/>
          </a:p>
          <a:p>
            <a:pPr marL="0" lvl="0" indent="0" algn="l" rtl="0">
              <a:lnSpc>
                <a:spcPct val="95000"/>
              </a:lnSpc>
              <a:spcBef>
                <a:spcPts val="0"/>
              </a:spcBef>
              <a:spcAft>
                <a:spcPts val="1200"/>
              </a:spcAft>
              <a:buSzPts val="275"/>
              <a:buNone/>
            </a:pP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a:t>Charge question 2: Diversity, Equity, Inclusion, and Justice in GLRI APIV</a:t>
            </a:r>
            <a:endParaRPr sz="2600"/>
          </a:p>
          <a:p>
            <a:pPr marL="0" lvl="0" indent="0" algn="l" rtl="0">
              <a:spcBef>
                <a:spcPts val="0"/>
              </a:spcBef>
              <a:spcAft>
                <a:spcPts val="0"/>
              </a:spcAft>
              <a:buNone/>
            </a:pPr>
            <a:r>
              <a:rPr lang="en" sz="2600">
                <a:solidFill>
                  <a:schemeClr val="accent6"/>
                </a:solidFill>
              </a:rPr>
              <a:t>GLAB recommendations (3 of 3, continued)</a:t>
            </a:r>
            <a:endParaRPr sz="2600">
              <a:solidFill>
                <a:schemeClr val="accent6"/>
              </a:solidFill>
            </a:endParaRPr>
          </a:p>
        </p:txBody>
      </p:sp>
      <p:sp>
        <p:nvSpPr>
          <p:cNvPr id="157" name="Google Shape;157;p28"/>
          <p:cNvSpPr txBox="1">
            <a:spLocks noGrp="1"/>
          </p:cNvSpPr>
          <p:nvPr>
            <p:ph type="body" idx="1"/>
          </p:nvPr>
        </p:nvSpPr>
        <p:spPr>
          <a:xfrm>
            <a:off x="471900" y="1531575"/>
            <a:ext cx="8222100" cy="33543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300" b="1"/>
              <a:t>Or should additional commitments and measures of progress be considered?</a:t>
            </a:r>
            <a:endParaRPr sz="1300" b="1"/>
          </a:p>
          <a:p>
            <a:pPr marL="914400" lvl="0" indent="-304800" algn="l" rtl="0">
              <a:lnSpc>
                <a:spcPct val="115000"/>
              </a:lnSpc>
              <a:spcBef>
                <a:spcPts val="1200"/>
              </a:spcBef>
              <a:spcAft>
                <a:spcPts val="0"/>
              </a:spcAft>
              <a:buSzPts val="1200"/>
              <a:buChar char="○"/>
            </a:pPr>
            <a:r>
              <a:rPr lang="en" sz="1200"/>
              <a:t>Convene Great Lakes region stakeholder strategy sessions with EJ leaders, groups, advocates, and impacted community members to identify concerns within the GLRI processes, programs, projects, so as to improve meaningful participation, and expand APIV priorities and measures. </a:t>
            </a:r>
            <a:endParaRPr sz="1200"/>
          </a:p>
          <a:p>
            <a:pPr marL="914400" lvl="0" indent="-304800" algn="l" rtl="0">
              <a:lnSpc>
                <a:spcPct val="115000"/>
              </a:lnSpc>
              <a:spcBef>
                <a:spcPts val="300"/>
              </a:spcBef>
              <a:spcAft>
                <a:spcPts val="0"/>
              </a:spcAft>
              <a:buSzPts val="1200"/>
              <a:buChar char="○"/>
            </a:pPr>
            <a:r>
              <a:rPr lang="en" sz="1200"/>
              <a:t>Consult with EPA Region 5 Thriving Communities’ Technical Assistance Centers (TCTAC) to connect GLRI AOCs and other impacted communities with resources and technical assistance guidance to define and achieve EJ and tribal community objectives and outcomes.</a:t>
            </a:r>
            <a:endParaRPr sz="1200"/>
          </a:p>
          <a:p>
            <a:pPr marL="914400" lvl="0" indent="-304800" algn="l" rtl="0">
              <a:lnSpc>
                <a:spcPct val="115000"/>
              </a:lnSpc>
              <a:spcBef>
                <a:spcPts val="300"/>
              </a:spcBef>
              <a:spcAft>
                <a:spcPts val="0"/>
              </a:spcAft>
              <a:buSzPts val="1200"/>
              <a:buChar char="○"/>
            </a:pPr>
            <a:r>
              <a:rPr lang="en" sz="1200"/>
              <a:t>Strategize with R5 EJ staff to identify and understand what is known about EJ communities in the Great Lakes region and R5 experience with public engagement and listening sessions.</a:t>
            </a:r>
            <a:endParaRPr sz="1200"/>
          </a:p>
          <a:p>
            <a:pPr marL="914400" lvl="0" indent="-304800" algn="l" rtl="0">
              <a:lnSpc>
                <a:spcPct val="115000"/>
              </a:lnSpc>
              <a:spcBef>
                <a:spcPts val="300"/>
              </a:spcBef>
              <a:spcAft>
                <a:spcPts val="0"/>
              </a:spcAft>
              <a:buSzPts val="1200"/>
              <a:buChar char="○"/>
            </a:pPr>
            <a:r>
              <a:rPr lang="en" sz="1200">
                <a:latin typeface="Arial"/>
                <a:ea typeface="Arial"/>
                <a:cs typeface="Arial"/>
                <a:sym typeface="Arial"/>
              </a:rPr>
              <a:t>Connect climate impacts in EJ areas of the Great Lakes and how the GLRI is responding to these overlapping concerns.</a:t>
            </a:r>
            <a:endParaRPr sz="1200">
              <a:latin typeface="Arial"/>
              <a:ea typeface="Arial"/>
              <a:cs typeface="Arial"/>
              <a:sym typeface="Arial"/>
            </a:endParaRPr>
          </a:p>
          <a:p>
            <a:pPr marL="914400" lvl="0" indent="-304800" algn="l" rtl="0">
              <a:lnSpc>
                <a:spcPct val="115000"/>
              </a:lnSpc>
              <a:spcBef>
                <a:spcPts val="300"/>
              </a:spcBef>
              <a:spcAft>
                <a:spcPts val="0"/>
              </a:spcAft>
              <a:buSzPts val="1200"/>
              <a:buFont typeface="Arial"/>
              <a:buChar char="○"/>
            </a:pPr>
            <a:r>
              <a:rPr lang="en" sz="1200">
                <a:latin typeface="Arial"/>
                <a:ea typeface="Arial"/>
                <a:cs typeface="Arial"/>
                <a:sym typeface="Arial"/>
              </a:rPr>
              <a:t>Draft a more nuanced report of GLNPO public engagement listening sessions for GLRI APIII and APIV with internal and external assessments for improvements and action steps (e.g., targeted outreach and communication mediums), particularly within EJ communities.</a:t>
            </a:r>
            <a:endParaRPr sz="1200">
              <a:latin typeface="Arial"/>
              <a:ea typeface="Arial"/>
              <a:cs typeface="Arial"/>
              <a:sym typeface="Arial"/>
            </a:endParaRPr>
          </a:p>
          <a:p>
            <a:pPr marL="0" lvl="0" indent="0" algn="l" rtl="0">
              <a:lnSpc>
                <a:spcPct val="95000"/>
              </a:lnSpc>
              <a:spcBef>
                <a:spcPts val="0"/>
              </a:spcBef>
              <a:spcAft>
                <a:spcPts val="1200"/>
              </a:spcAft>
              <a:buSzPts val="275"/>
              <a:buNone/>
            </a:pP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9"/>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Charge question 1: Public engagement</a:t>
            </a:r>
            <a:br>
              <a:rPr lang="en" sz="2400" dirty="0"/>
            </a:br>
            <a:r>
              <a:rPr lang="en" sz="2400" dirty="0"/>
              <a:t>Charge question 2: Diversity, Equity, Inclusion, and Justice in GLRI APIV</a:t>
            </a:r>
            <a:endParaRPr sz="2400" dirty="0">
              <a:solidFill>
                <a:schemeClr val="accent6"/>
              </a:solidFill>
            </a:endParaRPr>
          </a:p>
        </p:txBody>
      </p:sp>
      <p:sp>
        <p:nvSpPr>
          <p:cNvPr id="163" name="Google Shape;163;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sz="2000" b="1" dirty="0"/>
              <a:t>Brief Stakeholder/DEIJA Workgroup Discussion and Summary</a:t>
            </a:r>
          </a:p>
          <a:p>
            <a:pPr marL="0" lvl="0" indent="0" algn="l" rtl="0">
              <a:spcBef>
                <a:spcPts val="0"/>
              </a:spcBef>
              <a:spcAft>
                <a:spcPts val="1200"/>
              </a:spcAft>
              <a:buNone/>
            </a:pPr>
            <a:r>
              <a:rPr lang="en-US" sz="2000" b="1" dirty="0"/>
              <a:t>Additional Comments or Suggestions?</a:t>
            </a:r>
          </a:p>
          <a:p>
            <a:pPr marL="0" lvl="0" indent="0" algn="l" rtl="0">
              <a:spcBef>
                <a:spcPts val="0"/>
              </a:spcBef>
              <a:spcAft>
                <a:spcPts val="1200"/>
              </a:spcAft>
              <a:buNone/>
            </a:pP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Charge question 1: Public engagement</a:t>
            </a:r>
            <a:endParaRPr/>
          </a:p>
        </p:txBody>
      </p:sp>
      <p:sp>
        <p:nvSpPr>
          <p:cNvPr id="73" name="Google Shape;73;p14"/>
          <p:cNvSpPr txBox="1">
            <a:spLocks noGrp="1"/>
          </p:cNvSpPr>
          <p:nvPr>
            <p:ph type="body" idx="1"/>
          </p:nvPr>
        </p:nvSpPr>
        <p:spPr>
          <a:xfrm>
            <a:off x="460950" y="1541650"/>
            <a:ext cx="8222100" cy="3315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a:solidFill>
                  <a:srgbClr val="000000"/>
                </a:solidFill>
              </a:rPr>
              <a:t>What does the Board recommend to ensure effective and representative public input into the development of GLRI APIV?</a:t>
            </a:r>
            <a:endParaRPr sz="1300" b="1">
              <a:solidFill>
                <a:srgbClr val="000000"/>
              </a:solidFill>
            </a:endParaRPr>
          </a:p>
          <a:p>
            <a:pPr marL="0" lvl="0" indent="0" algn="l" rtl="0">
              <a:lnSpc>
                <a:spcPct val="100000"/>
              </a:lnSpc>
              <a:spcBef>
                <a:spcPts val="1200"/>
              </a:spcBef>
              <a:spcAft>
                <a:spcPts val="0"/>
              </a:spcAft>
              <a:buNone/>
            </a:pPr>
            <a:r>
              <a:rPr lang="en" sz="1300">
                <a:solidFill>
                  <a:srgbClr val="000000"/>
                </a:solidFill>
              </a:rPr>
              <a:t>(A) </a:t>
            </a:r>
            <a:r>
              <a:rPr lang="en" sz="1200">
                <a:solidFill>
                  <a:srgbClr val="000000"/>
                </a:solidFill>
              </a:rPr>
              <a:t>Should EPA and the regional work</a:t>
            </a:r>
            <a:r>
              <a:rPr lang="en" sz="1200"/>
              <a:t> group (</a:t>
            </a:r>
            <a:r>
              <a:rPr lang="en" sz="1200">
                <a:solidFill>
                  <a:srgbClr val="000000"/>
                </a:solidFill>
              </a:rPr>
              <a:t>RWG) use a similar format of engagement as was done for GLRI APIII?</a:t>
            </a:r>
            <a:endParaRPr sz="1200">
              <a:solidFill>
                <a:srgbClr val="000000"/>
              </a:solidFill>
            </a:endParaRPr>
          </a:p>
          <a:p>
            <a:pPr marL="0" lvl="0" indent="0" algn="l" rtl="0">
              <a:lnSpc>
                <a:spcPct val="100000"/>
              </a:lnSpc>
              <a:spcBef>
                <a:spcPts val="1200"/>
              </a:spcBef>
              <a:spcAft>
                <a:spcPts val="0"/>
              </a:spcAft>
              <a:buNone/>
            </a:pPr>
            <a:r>
              <a:rPr lang="en" sz="1200">
                <a:solidFill>
                  <a:srgbClr val="000000"/>
                </a:solidFill>
              </a:rPr>
              <a:t>(B) What specific steps could be taken to ensure we provide meaningful engagement with disadvantaged communities?</a:t>
            </a:r>
            <a:endParaRPr sz="1200">
              <a:solidFill>
                <a:srgbClr val="000000"/>
              </a:solidFill>
            </a:endParaRPr>
          </a:p>
          <a:p>
            <a:pPr marL="0" lvl="0" indent="0" algn="l" rtl="0">
              <a:lnSpc>
                <a:spcPct val="100000"/>
              </a:lnSpc>
              <a:spcBef>
                <a:spcPts val="1200"/>
              </a:spcBef>
              <a:spcAft>
                <a:spcPts val="0"/>
              </a:spcAft>
              <a:buNone/>
            </a:pPr>
            <a:r>
              <a:rPr lang="en" sz="1200">
                <a:solidFill>
                  <a:srgbClr val="000000"/>
                </a:solidFill>
              </a:rPr>
              <a:t>(C) What groups and organizations could help EPA and the RWG conduct meaningful engagement with disadvantaged communities?</a:t>
            </a:r>
            <a:endParaRPr sz="1200">
              <a:solidFill>
                <a:srgbClr val="000000"/>
              </a:solidFill>
            </a:endParaRPr>
          </a:p>
          <a:p>
            <a:pPr marL="0" lvl="0" indent="0" algn="l" rtl="0">
              <a:lnSpc>
                <a:spcPct val="100000"/>
              </a:lnSpc>
              <a:spcBef>
                <a:spcPts val="1200"/>
              </a:spcBef>
              <a:spcAft>
                <a:spcPts val="0"/>
              </a:spcAft>
              <a:buNone/>
            </a:pPr>
            <a:r>
              <a:rPr lang="en" sz="1200">
                <a:solidFill>
                  <a:srgbClr val="000000"/>
                </a:solidFill>
              </a:rPr>
              <a:t>(D) Many disadvantaged communities have already shared their priorities and perspectives to EPA and other agencies on a variety of environmental topics. How can we effectively incorporate and leverage this previous input?</a:t>
            </a:r>
            <a:endParaRPr sz="1200">
              <a:solidFill>
                <a:srgbClr val="000000"/>
              </a:solidFill>
            </a:endParaRPr>
          </a:p>
          <a:p>
            <a:pPr marL="0" lvl="0" indent="0" algn="l" rtl="0">
              <a:lnSpc>
                <a:spcPct val="100000"/>
              </a:lnSpc>
              <a:spcBef>
                <a:spcPts val="1200"/>
              </a:spcBef>
              <a:spcAft>
                <a:spcPts val="0"/>
              </a:spcAft>
              <a:buNone/>
            </a:pPr>
            <a:r>
              <a:rPr lang="en" sz="1200">
                <a:solidFill>
                  <a:srgbClr val="000000"/>
                </a:solidFill>
              </a:rPr>
              <a:t>(E) There is a likely a lack of familiarity with the GLRI in many disadvantaged communities. What information and/or materials could be developed and shared beforehand to facilitate meaningful engagement?</a:t>
            </a:r>
            <a:endParaRPr sz="12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Charge question 1: Public engagement</a:t>
            </a:r>
            <a:endParaRPr/>
          </a:p>
          <a:p>
            <a:pPr marL="0" lvl="0" indent="0" algn="l" rtl="0">
              <a:spcBef>
                <a:spcPts val="0"/>
              </a:spcBef>
              <a:spcAft>
                <a:spcPts val="0"/>
              </a:spcAft>
              <a:buNone/>
            </a:pPr>
            <a:r>
              <a:rPr lang="en">
                <a:solidFill>
                  <a:schemeClr val="accent6"/>
                </a:solidFill>
              </a:rPr>
              <a:t>GLAB recommendations (1 of 5)</a:t>
            </a:r>
            <a:endParaRPr>
              <a:solidFill>
                <a:schemeClr val="accent6"/>
              </a:solidFill>
            </a:endParaRPr>
          </a:p>
        </p:txBody>
      </p:sp>
      <p:sp>
        <p:nvSpPr>
          <p:cNvPr id="79" name="Google Shape;79;p15"/>
          <p:cNvSpPr txBox="1">
            <a:spLocks noGrp="1"/>
          </p:cNvSpPr>
          <p:nvPr>
            <p:ph type="body" idx="1"/>
          </p:nvPr>
        </p:nvSpPr>
        <p:spPr>
          <a:xfrm>
            <a:off x="460950" y="1563225"/>
            <a:ext cx="8222100" cy="3218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dirty="0">
                <a:solidFill>
                  <a:srgbClr val="073763"/>
                </a:solidFill>
              </a:rPr>
              <a:t>What does the Board recommend to ensure effective and representative public input into the development of GLRI APIV?</a:t>
            </a:r>
            <a:endParaRPr sz="1300" b="1" dirty="0">
              <a:solidFill>
                <a:srgbClr val="073763"/>
              </a:solidFill>
            </a:endParaRPr>
          </a:p>
          <a:p>
            <a:pPr marL="0" lvl="0" indent="0" algn="l" rtl="0">
              <a:lnSpc>
                <a:spcPct val="100000"/>
              </a:lnSpc>
              <a:spcBef>
                <a:spcPts val="1200"/>
              </a:spcBef>
              <a:spcAft>
                <a:spcPts val="0"/>
              </a:spcAft>
              <a:buNone/>
            </a:pPr>
            <a:r>
              <a:rPr lang="en" sz="1300" b="1" dirty="0">
                <a:solidFill>
                  <a:schemeClr val="accent6"/>
                </a:solidFill>
              </a:rPr>
              <a:t>(A) Should EPA and the RWG use a similar format of engagement as was done for GLRI APIII?</a:t>
            </a:r>
            <a:endParaRPr sz="1300" b="1" dirty="0">
              <a:solidFill>
                <a:schemeClr val="accent6"/>
              </a:solidFill>
            </a:endParaRPr>
          </a:p>
          <a:p>
            <a:pPr marL="457200" lvl="0" indent="-304800" algn="l" rtl="0">
              <a:spcBef>
                <a:spcPts val="1200"/>
              </a:spcBef>
              <a:spcAft>
                <a:spcPts val="0"/>
              </a:spcAft>
              <a:buSzPts val="1200"/>
              <a:buChar char="●"/>
            </a:pPr>
            <a:r>
              <a:rPr lang="en" sz="1200" dirty="0"/>
              <a:t>No. GLAB appreciates efforts by the Great Lakes National Program Office (GLNPO) to improve effective and representative public input but more appears to be needed for greater outreach and inclusivity.</a:t>
            </a:r>
            <a:endParaRPr sz="1200" dirty="0"/>
          </a:p>
          <a:p>
            <a:pPr marL="457200" lvl="0" indent="-304800" algn="l" rtl="0">
              <a:spcBef>
                <a:spcPts val="1200"/>
              </a:spcBef>
              <a:spcAft>
                <a:spcPts val="0"/>
              </a:spcAft>
              <a:buSzPts val="1200"/>
              <a:buChar char="●"/>
            </a:pPr>
            <a:r>
              <a:rPr lang="en" sz="1200" dirty="0"/>
              <a:t>GLNPO should provide a public report on its engagement efforts in GLRI APII and APIII, including locations, participation numbers, summary of concerns and feedback, local priorities, and the types of media or communication tools and networks used for public outreach; and what changes were implemented in response to previous GLAB recommendations.</a:t>
            </a:r>
            <a:endParaRPr sz="1200" dirty="0"/>
          </a:p>
          <a:p>
            <a:pPr marL="457200" lvl="0" indent="-304800" algn="l" rtl="0">
              <a:spcBef>
                <a:spcPts val="1000"/>
              </a:spcBef>
              <a:spcAft>
                <a:spcPts val="1200"/>
              </a:spcAft>
              <a:buSzPts val="1200"/>
              <a:buChar char="●"/>
            </a:pPr>
            <a:r>
              <a:rPr lang="en" sz="1200" dirty="0"/>
              <a:t>GLNPO should use different formats of engagement on GLRI APIV than were used for APIII to reach directly impacted residents and groups that have not typically participated in public input sessions.</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Charge question 1: Public engagement</a:t>
            </a:r>
            <a:endParaRPr/>
          </a:p>
          <a:p>
            <a:pPr marL="0" lvl="0" indent="0" algn="l" rtl="0">
              <a:spcBef>
                <a:spcPts val="0"/>
              </a:spcBef>
              <a:spcAft>
                <a:spcPts val="0"/>
              </a:spcAft>
              <a:buNone/>
            </a:pPr>
            <a:r>
              <a:rPr lang="en">
                <a:solidFill>
                  <a:schemeClr val="accent6"/>
                </a:solidFill>
              </a:rPr>
              <a:t>GLAB recommendations (2 of 5)</a:t>
            </a:r>
            <a:endParaRPr>
              <a:solidFill>
                <a:schemeClr val="accent6"/>
              </a:solidFill>
            </a:endParaRPr>
          </a:p>
        </p:txBody>
      </p:sp>
      <p:sp>
        <p:nvSpPr>
          <p:cNvPr id="85" name="Google Shape;85;p16"/>
          <p:cNvSpPr txBox="1">
            <a:spLocks noGrp="1"/>
          </p:cNvSpPr>
          <p:nvPr>
            <p:ph type="body" idx="1"/>
          </p:nvPr>
        </p:nvSpPr>
        <p:spPr>
          <a:xfrm>
            <a:off x="460950" y="1584825"/>
            <a:ext cx="8222100" cy="3239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a:solidFill>
                  <a:srgbClr val="073763"/>
                </a:solidFill>
              </a:rPr>
              <a:t>What does the Board recommend to ensure effective and representative public input into the development of GLRI APIV?</a:t>
            </a:r>
            <a:endParaRPr sz="1300" b="1">
              <a:solidFill>
                <a:srgbClr val="073763"/>
              </a:solidFill>
            </a:endParaRPr>
          </a:p>
          <a:p>
            <a:pPr marL="0" lvl="0" indent="0" algn="l" rtl="0">
              <a:lnSpc>
                <a:spcPct val="100000"/>
              </a:lnSpc>
              <a:spcBef>
                <a:spcPts val="1200"/>
              </a:spcBef>
              <a:spcAft>
                <a:spcPts val="0"/>
              </a:spcAft>
              <a:buNone/>
            </a:pPr>
            <a:r>
              <a:rPr lang="en" sz="1300" b="1">
                <a:solidFill>
                  <a:schemeClr val="accent6"/>
                </a:solidFill>
              </a:rPr>
              <a:t>(B) What specific steps could be taken to ensure we provide meaningful engagement with disadvantaged communities?</a:t>
            </a:r>
            <a:endParaRPr sz="1300" b="1">
              <a:solidFill>
                <a:schemeClr val="accent6"/>
              </a:solidFill>
            </a:endParaRPr>
          </a:p>
          <a:p>
            <a:pPr marL="457200" lvl="0" indent="-304800" algn="l" rtl="0">
              <a:spcBef>
                <a:spcPts val="1200"/>
              </a:spcBef>
              <a:spcAft>
                <a:spcPts val="0"/>
              </a:spcAft>
              <a:buSzPts val="1200"/>
              <a:buChar char="●"/>
            </a:pPr>
            <a:r>
              <a:rPr lang="en" sz="1200"/>
              <a:t>Establish a new public engagement approach to AP IV that includes in-person meetings in every Area of Concern (AOC).</a:t>
            </a:r>
            <a:endParaRPr sz="1200"/>
          </a:p>
          <a:p>
            <a:pPr marL="457200" lvl="0" indent="-304800" algn="l" rtl="0">
              <a:spcBef>
                <a:spcPts val="1200"/>
              </a:spcBef>
              <a:spcAft>
                <a:spcPts val="0"/>
              </a:spcAft>
              <a:buSzPts val="1200"/>
              <a:buChar char="●"/>
            </a:pPr>
            <a:r>
              <a:rPr lang="en" sz="1200"/>
              <a:t>Develop new formats of engagement (e.g., interviews, focus groups, testimonials) that focus on listening to community concerns and priorities regarding their experiences in the Great Lakes Basin. Do not expect members of disadvantaged communities to fit within predetermined GLRI AP input formats.</a:t>
            </a:r>
            <a:endParaRPr sz="1200"/>
          </a:p>
          <a:p>
            <a:pPr marL="457200" lvl="0" indent="-304800" algn="l" rtl="0">
              <a:spcBef>
                <a:spcPts val="1000"/>
              </a:spcBef>
              <a:spcAft>
                <a:spcPts val="0"/>
              </a:spcAft>
              <a:buSzPts val="1200"/>
              <a:buChar char="●"/>
            </a:pPr>
            <a:r>
              <a:rPr lang="en" sz="1200"/>
              <a:t>Work with local groups and leaders in disadvantaged communities to discuss GLRI vocabulary and action plans ahead of public input sessions. Include resources for this preparatory engagement to ensure adequate local participation that relies on building relationships with communities.</a:t>
            </a:r>
            <a:endParaRPr sz="1200"/>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dirty="0"/>
              <a:t>Charge question 1: Public engagement</a:t>
            </a:r>
            <a:endParaRPr dirty="0"/>
          </a:p>
          <a:p>
            <a:pPr marL="0" lvl="0" indent="0" algn="l" rtl="0">
              <a:spcBef>
                <a:spcPts val="0"/>
              </a:spcBef>
              <a:spcAft>
                <a:spcPts val="0"/>
              </a:spcAft>
              <a:buNone/>
            </a:pPr>
            <a:r>
              <a:rPr lang="en" dirty="0">
                <a:solidFill>
                  <a:schemeClr val="accent6"/>
                </a:solidFill>
              </a:rPr>
              <a:t>GLAB recommendations (3 of 5)</a:t>
            </a:r>
            <a:endParaRPr dirty="0">
              <a:solidFill>
                <a:schemeClr val="accent6"/>
              </a:solidFill>
            </a:endParaRPr>
          </a:p>
        </p:txBody>
      </p:sp>
      <p:sp>
        <p:nvSpPr>
          <p:cNvPr id="91" name="Google Shape;91;p17"/>
          <p:cNvSpPr txBox="1">
            <a:spLocks noGrp="1"/>
          </p:cNvSpPr>
          <p:nvPr>
            <p:ph type="body" idx="1"/>
          </p:nvPr>
        </p:nvSpPr>
        <p:spPr>
          <a:xfrm>
            <a:off x="460950" y="1552450"/>
            <a:ext cx="8222100" cy="3045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dirty="0">
                <a:solidFill>
                  <a:srgbClr val="073763"/>
                </a:solidFill>
              </a:rPr>
              <a:t>What does the Board recommend to ensure effective and representative public input into the development of GLRI APIV?</a:t>
            </a:r>
            <a:endParaRPr sz="1300" b="1" dirty="0">
              <a:solidFill>
                <a:srgbClr val="073763"/>
              </a:solidFill>
            </a:endParaRPr>
          </a:p>
          <a:p>
            <a:pPr marL="0" lvl="0" indent="0" algn="l" rtl="0">
              <a:lnSpc>
                <a:spcPct val="100000"/>
              </a:lnSpc>
              <a:spcBef>
                <a:spcPts val="1200"/>
              </a:spcBef>
              <a:spcAft>
                <a:spcPts val="0"/>
              </a:spcAft>
              <a:buNone/>
            </a:pPr>
            <a:r>
              <a:rPr lang="en" sz="1300" b="1" dirty="0">
                <a:solidFill>
                  <a:schemeClr val="accent6"/>
                </a:solidFill>
              </a:rPr>
              <a:t>(C) What groups and organizations could help EPA and the regional work group (RWG) conduct meaningful engagement with disadvantaged communities?</a:t>
            </a:r>
            <a:endParaRPr sz="1300" b="1" dirty="0">
              <a:solidFill>
                <a:schemeClr val="accent6"/>
              </a:solidFill>
            </a:endParaRPr>
          </a:p>
          <a:p>
            <a:pPr marL="457200" lvl="0" indent="-304800" algn="l" rtl="0">
              <a:lnSpc>
                <a:spcPct val="100000"/>
              </a:lnSpc>
              <a:spcBef>
                <a:spcPts val="1200"/>
              </a:spcBef>
              <a:spcAft>
                <a:spcPts val="0"/>
              </a:spcAft>
              <a:buClr>
                <a:srgbClr val="000000"/>
              </a:buClr>
              <a:buSzPts val="1200"/>
              <a:buChar char="●"/>
            </a:pPr>
            <a:r>
              <a:rPr lang="en" sz="1200" dirty="0"/>
              <a:t>Community groups that work on water quality, public health, and environmental justice (EJ) issues.</a:t>
            </a:r>
            <a:endParaRPr sz="1200" dirty="0"/>
          </a:p>
          <a:p>
            <a:pPr marL="914400" lvl="1" indent="-304800" algn="l" rtl="0">
              <a:lnSpc>
                <a:spcPct val="100000"/>
              </a:lnSpc>
              <a:spcBef>
                <a:spcPts val="1200"/>
              </a:spcBef>
              <a:spcAft>
                <a:spcPts val="0"/>
              </a:spcAft>
              <a:buSzPts val="1200"/>
              <a:buChar char="○"/>
            </a:pPr>
            <a:r>
              <a:rPr lang="en" sz="1200" dirty="0"/>
              <a:t>Consult Region 5 EJ staff on contacts they have made and where they have built relationships with residents in disadvantaged communities.</a:t>
            </a:r>
            <a:endParaRPr sz="1200" dirty="0"/>
          </a:p>
          <a:p>
            <a:pPr marL="457200" lvl="0" indent="-304800" algn="l" rtl="0">
              <a:lnSpc>
                <a:spcPct val="100000"/>
              </a:lnSpc>
              <a:spcBef>
                <a:spcPts val="1000"/>
              </a:spcBef>
              <a:spcAft>
                <a:spcPts val="0"/>
              </a:spcAft>
              <a:buSzPts val="1200"/>
              <a:buChar char="●"/>
            </a:pPr>
            <a:r>
              <a:rPr lang="en" sz="1200" dirty="0"/>
              <a:t>Environmental groups that work in watershed networks, land conservancies, and water quality advocates and non-profit organizations.</a:t>
            </a:r>
            <a:endParaRPr sz="1200" dirty="0"/>
          </a:p>
          <a:p>
            <a:pPr marL="457200" lvl="0" indent="-304800" algn="l" rtl="0">
              <a:lnSpc>
                <a:spcPct val="100000"/>
              </a:lnSpc>
              <a:spcBef>
                <a:spcPts val="1200"/>
              </a:spcBef>
              <a:spcAft>
                <a:spcPts val="0"/>
              </a:spcAft>
              <a:buSzPts val="1200"/>
              <a:buChar char="●"/>
            </a:pPr>
            <a:r>
              <a:rPr lang="en" sz="1200" dirty="0"/>
              <a:t>Universities and colleges, including tribal and historically black institutions, with community-based relationships and initiatives that support local leadership and priorities.</a:t>
            </a:r>
            <a:endParaRPr sz="1200" dirty="0"/>
          </a:p>
          <a:p>
            <a:pPr marL="0" lvl="0" indent="0" algn="l" rtl="0">
              <a:spcBef>
                <a:spcPts val="1200"/>
              </a:spcBef>
              <a:spcAft>
                <a:spcPts val="12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Charge question 1: Public engagement</a:t>
            </a:r>
            <a:endParaRPr/>
          </a:p>
          <a:p>
            <a:pPr marL="0" lvl="0" indent="0" algn="l" rtl="0">
              <a:spcBef>
                <a:spcPts val="0"/>
              </a:spcBef>
              <a:spcAft>
                <a:spcPts val="0"/>
              </a:spcAft>
              <a:buNone/>
            </a:pPr>
            <a:r>
              <a:rPr lang="en">
                <a:solidFill>
                  <a:schemeClr val="accent6"/>
                </a:solidFill>
              </a:rPr>
              <a:t>GLAB recommendations (4 of 5)</a:t>
            </a:r>
            <a:endParaRPr>
              <a:solidFill>
                <a:schemeClr val="accent6"/>
              </a:solidFill>
            </a:endParaRPr>
          </a:p>
        </p:txBody>
      </p:sp>
      <p:sp>
        <p:nvSpPr>
          <p:cNvPr id="97" name="Google Shape;97;p18"/>
          <p:cNvSpPr txBox="1">
            <a:spLocks noGrp="1"/>
          </p:cNvSpPr>
          <p:nvPr>
            <p:ph type="body" idx="1"/>
          </p:nvPr>
        </p:nvSpPr>
        <p:spPr>
          <a:xfrm>
            <a:off x="460950" y="1476975"/>
            <a:ext cx="8222100" cy="3401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dirty="0">
                <a:solidFill>
                  <a:srgbClr val="073763"/>
                </a:solidFill>
              </a:rPr>
              <a:t>What does the Board recommend to ensure effective and representative public input into the development of GLRI APIV?</a:t>
            </a:r>
            <a:endParaRPr sz="1300" b="1" dirty="0">
              <a:solidFill>
                <a:srgbClr val="073763"/>
              </a:solidFill>
            </a:endParaRPr>
          </a:p>
          <a:p>
            <a:pPr marL="0" lvl="0" indent="0" algn="l" rtl="0">
              <a:lnSpc>
                <a:spcPct val="100000"/>
              </a:lnSpc>
              <a:spcBef>
                <a:spcPts val="1200"/>
              </a:spcBef>
              <a:spcAft>
                <a:spcPts val="0"/>
              </a:spcAft>
              <a:buNone/>
            </a:pPr>
            <a:r>
              <a:rPr lang="en" sz="1300" b="1" dirty="0">
                <a:solidFill>
                  <a:schemeClr val="accent6"/>
                </a:solidFill>
              </a:rPr>
              <a:t>(D) Many disadvantaged communities have already shared their priorities and perspectives to EPA and other agencies on a variety of environmental topics. How can we effectively incorporate and leverage this previous input?</a:t>
            </a:r>
            <a:endParaRPr sz="1300" b="1" dirty="0">
              <a:solidFill>
                <a:schemeClr val="accent6"/>
              </a:solidFill>
            </a:endParaRPr>
          </a:p>
          <a:p>
            <a:pPr marL="457200" lvl="0" indent="-304800" algn="l" rtl="0">
              <a:lnSpc>
                <a:spcPct val="115000"/>
              </a:lnSpc>
              <a:spcBef>
                <a:spcPts val="1200"/>
              </a:spcBef>
              <a:spcAft>
                <a:spcPts val="0"/>
              </a:spcAft>
              <a:buClr>
                <a:srgbClr val="000000"/>
              </a:buClr>
              <a:buSzPts val="1200"/>
              <a:buChar char="●"/>
            </a:pPr>
            <a:r>
              <a:rPr lang="en" sz="1200" dirty="0"/>
              <a:t>EPA/RWG staff should report in writing annually what they’ve heard from disadvantaged communities and provide summaries at public meetings of what action steps have been taken and are in progress.</a:t>
            </a:r>
            <a:endParaRPr sz="1200" dirty="0"/>
          </a:p>
          <a:p>
            <a:pPr marL="457200" lvl="0" indent="-304800" algn="l" rtl="0">
              <a:lnSpc>
                <a:spcPct val="115000"/>
              </a:lnSpc>
              <a:spcBef>
                <a:spcPts val="1200"/>
              </a:spcBef>
              <a:spcAft>
                <a:spcPts val="0"/>
              </a:spcAft>
              <a:buClr>
                <a:srgbClr val="000000"/>
              </a:buClr>
              <a:buSzPts val="1200"/>
              <a:buChar char="●"/>
            </a:pPr>
            <a:r>
              <a:rPr lang="en" sz="1200" dirty="0"/>
              <a:t>AP public input organizers </a:t>
            </a:r>
            <a:r>
              <a:rPr lang="en" sz="1200" dirty="0">
                <a:latin typeface="Arial"/>
                <a:ea typeface="Arial"/>
                <a:cs typeface="Arial"/>
                <a:sym typeface="Arial"/>
              </a:rPr>
              <a:t>need to be clear and direct about the kind of input they are interested in receiving and how it will be used. The questions asked during these sessions need to articulate how they relate to and will be integrated into APIV.</a:t>
            </a:r>
            <a:endParaRPr sz="1200" dirty="0">
              <a:latin typeface="Arial"/>
              <a:ea typeface="Arial"/>
              <a:cs typeface="Arial"/>
              <a:sym typeface="Arial"/>
            </a:endParaRPr>
          </a:p>
          <a:p>
            <a:pPr marL="457200" lvl="0" indent="-304800" algn="l" rtl="0">
              <a:lnSpc>
                <a:spcPct val="115000"/>
              </a:lnSpc>
              <a:spcBef>
                <a:spcPts val="1200"/>
              </a:spcBef>
              <a:spcAft>
                <a:spcPts val="0"/>
              </a:spcAft>
              <a:buSzPts val="1200"/>
              <a:buFont typeface="Arial"/>
              <a:buChar char="●"/>
            </a:pPr>
            <a:r>
              <a:rPr lang="en" sz="1200" dirty="0">
                <a:latin typeface="Arial"/>
                <a:ea typeface="Arial"/>
                <a:cs typeface="Arial"/>
                <a:sym typeface="Arial"/>
              </a:rPr>
              <a:t>Staff “on the ground” that will be conducting these community meetings need to be educated to the issues in the communities and prepared to respond to non-AP specific concerns, i.e., direct them to appropriate agencies and add them to annual public input reports.</a:t>
            </a:r>
            <a:endParaRPr sz="1200" dirty="0">
              <a:latin typeface="Arial"/>
              <a:ea typeface="Arial"/>
              <a:cs typeface="Arial"/>
              <a:sym typeface="Arial"/>
            </a:endParaRPr>
          </a:p>
          <a:p>
            <a:pPr marL="0" lvl="0" indent="0" algn="l" rtl="0">
              <a:spcBef>
                <a:spcPts val="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Charge question 1: Public engagement</a:t>
            </a:r>
            <a:endParaRPr/>
          </a:p>
          <a:p>
            <a:pPr marL="0" lvl="0" indent="0" algn="l" rtl="0">
              <a:spcBef>
                <a:spcPts val="0"/>
              </a:spcBef>
              <a:spcAft>
                <a:spcPts val="0"/>
              </a:spcAft>
              <a:buNone/>
            </a:pPr>
            <a:r>
              <a:rPr lang="en">
                <a:solidFill>
                  <a:schemeClr val="accent6"/>
                </a:solidFill>
              </a:rPr>
              <a:t>GLAB recommendations (5 of 5)</a:t>
            </a:r>
            <a:endParaRPr>
              <a:solidFill>
                <a:schemeClr val="accent6"/>
              </a:solidFill>
            </a:endParaRPr>
          </a:p>
        </p:txBody>
      </p:sp>
      <p:sp>
        <p:nvSpPr>
          <p:cNvPr id="103" name="Google Shape;103;p19"/>
          <p:cNvSpPr txBox="1">
            <a:spLocks noGrp="1"/>
          </p:cNvSpPr>
          <p:nvPr>
            <p:ph type="body" idx="1"/>
          </p:nvPr>
        </p:nvSpPr>
        <p:spPr>
          <a:xfrm>
            <a:off x="460950" y="1530875"/>
            <a:ext cx="8297100" cy="2991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b="1" dirty="0">
                <a:solidFill>
                  <a:srgbClr val="073763"/>
                </a:solidFill>
              </a:rPr>
              <a:t>What does the Board recommend to ensure effective and representative public input into the development of GLRI APIV?</a:t>
            </a:r>
            <a:endParaRPr sz="1300" b="1" dirty="0">
              <a:solidFill>
                <a:srgbClr val="073763"/>
              </a:solidFill>
            </a:endParaRPr>
          </a:p>
          <a:p>
            <a:pPr marL="0" lvl="0" indent="0" algn="l" rtl="0">
              <a:lnSpc>
                <a:spcPct val="100000"/>
              </a:lnSpc>
              <a:spcBef>
                <a:spcPts val="1200"/>
              </a:spcBef>
              <a:spcAft>
                <a:spcPts val="0"/>
              </a:spcAft>
              <a:buNone/>
            </a:pPr>
            <a:r>
              <a:rPr lang="en" sz="1300" b="1" dirty="0">
                <a:solidFill>
                  <a:schemeClr val="accent6"/>
                </a:solidFill>
              </a:rPr>
              <a:t>(E) There is a likely a lack of familiarity with the GLRI in many disadvantaged communities. What information and/or materials could be developed and shared beforehand to facilitate meaningful engagement?</a:t>
            </a:r>
            <a:endParaRPr sz="1300" b="1" dirty="0">
              <a:solidFill>
                <a:schemeClr val="accent6"/>
              </a:solidFill>
            </a:endParaRPr>
          </a:p>
          <a:p>
            <a:pPr marL="457200" lvl="0" indent="-304800" algn="l" rtl="0">
              <a:lnSpc>
                <a:spcPct val="100000"/>
              </a:lnSpc>
              <a:spcBef>
                <a:spcPts val="1200"/>
              </a:spcBef>
              <a:spcAft>
                <a:spcPts val="0"/>
              </a:spcAft>
              <a:buClr>
                <a:srgbClr val="000000"/>
              </a:buClr>
              <a:buSzPts val="1200"/>
              <a:buChar char="●"/>
            </a:pPr>
            <a:r>
              <a:rPr lang="en" sz="1200" dirty="0"/>
              <a:t>Prior to public engagement in a specific disadvantaged community, EPA should share a summary of what it has heard so far from said community and a summary of what has been discussed in other disadvantaged communities.</a:t>
            </a:r>
            <a:endParaRPr sz="1200" dirty="0"/>
          </a:p>
          <a:p>
            <a:pPr marL="457200" lvl="0" indent="-304800" algn="l" rtl="0">
              <a:lnSpc>
                <a:spcPct val="100000"/>
              </a:lnSpc>
              <a:spcBef>
                <a:spcPts val="1200"/>
              </a:spcBef>
              <a:spcAft>
                <a:spcPts val="0"/>
              </a:spcAft>
              <a:buSzPts val="1200"/>
              <a:buChar char="●"/>
            </a:pPr>
            <a:r>
              <a:rPr lang="en" sz="1200" dirty="0"/>
              <a:t>The GLRI is a largely science-based endeavor that could benefit from more inclusive and accessible language in handouts and web pages for the general population to understand its applicability in their communities.</a:t>
            </a:r>
            <a:endParaRPr sz="1200" dirty="0"/>
          </a:p>
          <a:p>
            <a:pPr marL="457200" lvl="0" indent="-304800" algn="l" rtl="0">
              <a:lnSpc>
                <a:spcPct val="100000"/>
              </a:lnSpc>
              <a:spcBef>
                <a:spcPts val="1200"/>
              </a:spcBef>
              <a:spcAft>
                <a:spcPts val="0"/>
              </a:spcAft>
              <a:buSzPts val="1200"/>
              <a:buChar char="●"/>
            </a:pPr>
            <a:r>
              <a:rPr lang="en" sz="1200" dirty="0"/>
              <a:t>Materials with clear and simple definitions of terminology and problems would be helpful, alongside visual examples of how GLRI has improved conditions in disadvantaged communities. </a:t>
            </a:r>
            <a:endParaRPr sz="1200" dirty="0"/>
          </a:p>
          <a:p>
            <a:pPr marL="0" lvl="0" indent="0" algn="l" rtl="0">
              <a:spcBef>
                <a:spcPts val="1200"/>
              </a:spcBef>
              <a:spcAft>
                <a:spcPts val="12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Charge question 2: Diversity, Equity, Inclusion, and Justice in GLRI APIV</a:t>
            </a:r>
            <a:endParaRPr/>
          </a:p>
        </p:txBody>
      </p:sp>
      <p:sp>
        <p:nvSpPr>
          <p:cNvPr id="109" name="Google Shape;109;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dirty="0"/>
              <a:t>In the response to the previous set of charge questions, the GLAB made multiple references to include environmental justice into GLRI APIV. The GLAB provided some general examples about how environmental justice and/or diversity, equity, inclusion and justice could be considered into the implementation of the GLRI and future Action Plans. </a:t>
            </a:r>
            <a:endParaRPr sz="1400" dirty="0"/>
          </a:p>
          <a:p>
            <a:pPr marL="0" lvl="0" indent="0" algn="l" rtl="0">
              <a:lnSpc>
                <a:spcPct val="95000"/>
              </a:lnSpc>
              <a:spcBef>
                <a:spcPts val="1200"/>
              </a:spcBef>
              <a:spcAft>
                <a:spcPts val="0"/>
              </a:spcAft>
              <a:buSzPts val="275"/>
              <a:buNone/>
            </a:pPr>
            <a:r>
              <a:rPr lang="en" sz="1400" dirty="0"/>
              <a:t>However, </a:t>
            </a:r>
            <a:r>
              <a:rPr lang="en" sz="1400" b="1" dirty="0"/>
              <a:t>EPA and the RWG would like the GLAB’s input on specific examples of how EJ could be best incorporated into GLRI APIV, especially given the level of detail of previous action plans. Please use GLRI APIII as a template when providing recommendations. </a:t>
            </a:r>
            <a:endParaRPr sz="1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460950" y="214000"/>
            <a:ext cx="8222100" cy="113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sz="2600"/>
              <a:t>Charge question 2: Diversity, Equity, Inclusion, and Justice in GLRI APIV</a:t>
            </a:r>
            <a:endParaRPr sz="2600"/>
          </a:p>
          <a:p>
            <a:pPr marL="0" lvl="0" indent="0" algn="l" rtl="0">
              <a:spcBef>
                <a:spcPts val="0"/>
              </a:spcBef>
              <a:spcAft>
                <a:spcPts val="0"/>
              </a:spcAft>
              <a:buNone/>
            </a:pPr>
            <a:r>
              <a:rPr lang="en" sz="2600">
                <a:solidFill>
                  <a:schemeClr val="accent6"/>
                </a:solidFill>
              </a:rPr>
              <a:t>GLAB recommendations (1 of 3)</a:t>
            </a:r>
            <a:endParaRPr sz="2600">
              <a:solidFill>
                <a:schemeClr val="accent6"/>
              </a:solidFill>
            </a:endParaRPr>
          </a:p>
        </p:txBody>
      </p:sp>
      <p:sp>
        <p:nvSpPr>
          <p:cNvPr id="115" name="Google Shape;115;p21"/>
          <p:cNvSpPr txBox="1">
            <a:spLocks noGrp="1"/>
          </p:cNvSpPr>
          <p:nvPr>
            <p:ph type="body" idx="1"/>
          </p:nvPr>
        </p:nvSpPr>
        <p:spPr>
          <a:xfrm>
            <a:off x="460950" y="1530850"/>
            <a:ext cx="8354700" cy="32265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b="1" dirty="0">
                <a:solidFill>
                  <a:srgbClr val="073763"/>
                </a:solidFill>
              </a:rPr>
              <a:t>How EJ could be best incorporated into GLRI APIV, especially given the level of detail of previous action plans. Please use GLRI APIII as a template when providing recommendations.</a:t>
            </a:r>
            <a:endParaRPr sz="1400" b="1" dirty="0">
              <a:solidFill>
                <a:srgbClr val="073763"/>
              </a:solidFill>
            </a:endParaRPr>
          </a:p>
          <a:p>
            <a:pPr marL="0" lvl="0" indent="0" algn="l" rtl="0">
              <a:lnSpc>
                <a:spcPct val="95000"/>
              </a:lnSpc>
              <a:spcBef>
                <a:spcPts val="1200"/>
              </a:spcBef>
              <a:spcAft>
                <a:spcPts val="0"/>
              </a:spcAft>
              <a:buSzPts val="275"/>
              <a:buNone/>
            </a:pPr>
            <a:r>
              <a:rPr lang="en" sz="1200" b="1" i="1" dirty="0">
                <a:solidFill>
                  <a:schemeClr val="accent6"/>
                </a:solidFill>
              </a:rPr>
              <a:t>For example, does the GLRI APIV include a brief description of Justice40 (and its relationship to GLRI) in the introduction and then reference how ongoing and future work will consider opportunities to benefit disadvantaged communities?</a:t>
            </a:r>
            <a:endParaRPr sz="1200" b="1" i="1" dirty="0">
              <a:solidFill>
                <a:schemeClr val="accent6"/>
              </a:solidFill>
            </a:endParaRPr>
          </a:p>
          <a:p>
            <a:pPr marL="457200" lvl="0" indent="-304800" algn="l" rtl="0">
              <a:lnSpc>
                <a:spcPct val="115000"/>
              </a:lnSpc>
              <a:spcBef>
                <a:spcPts val="1200"/>
              </a:spcBef>
              <a:spcAft>
                <a:spcPts val="0"/>
              </a:spcAft>
              <a:buSzPts val="1200"/>
              <a:buChar char="●"/>
            </a:pPr>
            <a:r>
              <a:rPr lang="en" sz="1200" dirty="0"/>
              <a:t>In response to the example question, the GLAB suggests “yes,” in part. </a:t>
            </a:r>
            <a:endParaRPr sz="1200" dirty="0"/>
          </a:p>
          <a:p>
            <a:pPr marL="914400" lvl="1" indent="-304800" algn="l" rtl="0">
              <a:lnSpc>
                <a:spcPct val="115000"/>
              </a:lnSpc>
              <a:spcBef>
                <a:spcPts val="1000"/>
              </a:spcBef>
              <a:spcAft>
                <a:spcPts val="0"/>
              </a:spcAft>
              <a:buSzPts val="1200"/>
              <a:buChar char="○"/>
            </a:pPr>
            <a:r>
              <a:rPr lang="en" sz="1200" dirty="0"/>
              <a:t>Plus, review and post on the GLRI website the </a:t>
            </a:r>
            <a:r>
              <a:rPr lang="en" sz="1200" u="sng" dirty="0">
                <a:hlinkClick r:id="rId3"/>
              </a:rPr>
              <a:t>Justice40 environmental justice initiatives</a:t>
            </a:r>
            <a:r>
              <a:rPr lang="en" sz="1200" dirty="0"/>
              <a:t> for each </a:t>
            </a:r>
            <a:r>
              <a:rPr lang="en" sz="1200" u="sng" dirty="0">
                <a:hlinkClick r:id="rId4"/>
              </a:rPr>
              <a:t>RWG organization partner</a:t>
            </a:r>
            <a:r>
              <a:rPr lang="en" sz="1200" dirty="0"/>
              <a:t> for a comprehensive presentation of GLRI partner initiatives and implementation.</a:t>
            </a:r>
            <a:endParaRPr sz="1200" dirty="0"/>
          </a:p>
          <a:p>
            <a:pPr marL="457200" lvl="0" indent="-304800" algn="l" rtl="0">
              <a:lnSpc>
                <a:spcPct val="115000"/>
              </a:lnSpc>
              <a:spcBef>
                <a:spcPts val="1000"/>
              </a:spcBef>
              <a:spcAft>
                <a:spcPts val="0"/>
              </a:spcAft>
              <a:buSzPts val="1200"/>
              <a:buChar char="●"/>
            </a:pPr>
            <a:r>
              <a:rPr lang="en" sz="1200" dirty="0"/>
              <a:t>Moreover, we recommend the following:</a:t>
            </a:r>
            <a:endParaRPr sz="1200" dirty="0"/>
          </a:p>
          <a:p>
            <a:pPr marL="914400" lvl="1" indent="-304800" algn="l" rtl="0">
              <a:lnSpc>
                <a:spcPct val="115000"/>
              </a:lnSpc>
              <a:spcBef>
                <a:spcPts val="1000"/>
              </a:spcBef>
              <a:spcAft>
                <a:spcPts val="0"/>
              </a:spcAft>
              <a:buSzPts val="1200"/>
              <a:buChar char="○"/>
            </a:pPr>
            <a:r>
              <a:rPr lang="en" sz="1200" dirty="0"/>
              <a:t>Begin with what the </a:t>
            </a:r>
            <a:r>
              <a:rPr lang="en" sz="1200" u="sng" dirty="0">
                <a:hlinkClick r:id="rId5"/>
              </a:rPr>
              <a:t>EPA Administrator</a:t>
            </a:r>
            <a:r>
              <a:rPr lang="en" sz="1200" dirty="0"/>
              <a:t> says about what is and how to do EJ engagement.</a:t>
            </a:r>
            <a:endParaRPr sz="1200" dirty="0"/>
          </a:p>
          <a:p>
            <a:pPr marL="914400" lvl="1" indent="-304800" algn="l" rtl="0">
              <a:lnSpc>
                <a:spcPct val="115000"/>
              </a:lnSpc>
              <a:spcBef>
                <a:spcPts val="1000"/>
              </a:spcBef>
              <a:spcAft>
                <a:spcPts val="0"/>
              </a:spcAft>
              <a:buSzPts val="1200"/>
              <a:buChar char="○"/>
            </a:pPr>
            <a:r>
              <a:rPr lang="en" sz="1200" dirty="0"/>
              <a:t>Outline how the GLRI is implementing the </a:t>
            </a:r>
            <a:r>
              <a:rPr lang="en" sz="1200" u="sng" dirty="0">
                <a:hlinkClick r:id="rId6"/>
              </a:rPr>
              <a:t>EPA Strategic Plan</a:t>
            </a:r>
            <a:r>
              <a:rPr lang="en" sz="1200" dirty="0"/>
              <a:t> regarding EJ goals and objectives.</a:t>
            </a:r>
            <a:endParaRPr sz="1200" dirty="0"/>
          </a:p>
        </p:txBody>
      </p:sp>
    </p:spTree>
  </p:cSld>
  <p:clrMapOvr>
    <a:masterClrMapping/>
  </p:clrMapOvr>
</p:sld>
</file>

<file path=ppt/theme/theme1.xml><?xml version="1.0" encoding="utf-8"?>
<a:theme xmlns:a="http://schemas.openxmlformats.org/drawingml/2006/main" name="Material">
  <a:themeElements>
    <a:clrScheme name="Material">
      <a:dk1>
        <a:srgbClr val="073763"/>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2669</Words>
  <Application>Microsoft Office PowerPoint</Application>
  <PresentationFormat>On-screen Show (16:9)</PresentationFormat>
  <Paragraphs>126</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Roboto</vt:lpstr>
      <vt:lpstr>Arial</vt:lpstr>
      <vt:lpstr>Material</vt:lpstr>
      <vt:lpstr>GLAB Charge Question Recommendations: Q’s 1 and 2 Public Engagement  •  Diversity, Equity, Inclusion, and Justice</vt:lpstr>
      <vt:lpstr>Charge question 1: Public engagement</vt:lpstr>
      <vt:lpstr>Charge question 1: Public engagement GLAB recommendations (1 of 5)</vt:lpstr>
      <vt:lpstr>Charge question 1: Public engagement GLAB recommendations (2 of 5)</vt:lpstr>
      <vt:lpstr>Charge question 1: Public engagement GLAB recommendations (3 of 5)</vt:lpstr>
      <vt:lpstr>Charge question 1: Public engagement GLAB recommendations (4 of 5)</vt:lpstr>
      <vt:lpstr>Charge question 1: Public engagement GLAB recommendations (5 of 5)</vt:lpstr>
      <vt:lpstr>Charge question 2: Diversity, Equity, Inclusion, and Justice in GLRI APIV</vt:lpstr>
      <vt:lpstr>Charge question 2: Diversity, Equity, Inclusion, and Justice in GLRI APIV GLAB recommendations (1 of 3)</vt:lpstr>
      <vt:lpstr>Charge question 2: Diversity, Equity, Inclusion, and Justice in GLRI APIV GLAB recommendations (1 of 3, continued)</vt:lpstr>
      <vt:lpstr>Charge question 2: Diversity, Equity, Inclusion, and Justice in GLRI APIV GLAB recommendations (2 of 3)</vt:lpstr>
      <vt:lpstr>Charge question 2: Diversity, Equity, Inclusion, and Justice in GLRI APIV GLAB recommendations (2 of 3, continued)</vt:lpstr>
      <vt:lpstr>Charge question 2: Diversity, Equity, Inclusion, and Justice in GLRI APIV GLAB recommendations (2 of 3, cont. )</vt:lpstr>
      <vt:lpstr>Charge question 2: Diversity, Equity, Inclusion, and Justice in GLRI APIV GLAB recommendations (2 of 3, cont.)</vt:lpstr>
      <vt:lpstr>Charge question 2: Diversity, Equity, Inclusion, and Justice in GLRI APIV GLAB recommendations (3 of 3)</vt:lpstr>
      <vt:lpstr>Charge question 2: Diversity, Equity, Inclusion, and Justice in GLRI APIV GLAB recommendations (3 of 3, continued)</vt:lpstr>
      <vt:lpstr>Charge question 1: Public engagement Charge question 2: Diversity, Equity, Inclusion, and Justice in GLRI APIV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GLAB Charge Question Recommendations: Q’s 1 and 2 Public Engagement  •  Diversity, Equity, Inclusion, and Justice</dc:title>
  <dc:creator>Mackey, Scudder</dc:creator>
  <cp:lastModifiedBy>Haugland, John (he/him/his)</cp:lastModifiedBy>
  <cp:revision>5</cp:revision>
  <dcterms:modified xsi:type="dcterms:W3CDTF">2023-09-18T20:16:54Z</dcterms:modified>
</cp:coreProperties>
</file>